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7" r:id="rId1"/>
  </p:sldMasterIdLst>
  <p:handoutMasterIdLst>
    <p:handoutMasterId r:id="rId22"/>
  </p:handoutMasterIdLst>
  <p:sldIdLst>
    <p:sldId id="546" r:id="rId2"/>
    <p:sldId id="462" r:id="rId3"/>
    <p:sldId id="511" r:id="rId4"/>
    <p:sldId id="545" r:id="rId5"/>
    <p:sldId id="549" r:id="rId6"/>
    <p:sldId id="548" r:id="rId7"/>
    <p:sldId id="547" r:id="rId8"/>
    <p:sldId id="551" r:id="rId9"/>
    <p:sldId id="552" r:id="rId10"/>
    <p:sldId id="555" r:id="rId11"/>
    <p:sldId id="562" r:id="rId12"/>
    <p:sldId id="563" r:id="rId13"/>
    <p:sldId id="570" r:id="rId14"/>
    <p:sldId id="564" r:id="rId15"/>
    <p:sldId id="571" r:id="rId16"/>
    <p:sldId id="565" r:id="rId17"/>
    <p:sldId id="566" r:id="rId18"/>
    <p:sldId id="567" r:id="rId19"/>
    <p:sldId id="568" r:id="rId20"/>
    <p:sldId id="569" r:id="rId2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89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3300"/>
    <a:srgbClr val="0000CC"/>
    <a:srgbClr val="9966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29" autoAdjust="0"/>
    <p:restoredTop sz="94364" autoAdjust="0"/>
  </p:normalViewPr>
  <p:slideViewPr>
    <p:cSldViewPr>
      <p:cViewPr varScale="1">
        <p:scale>
          <a:sx n="93" d="100"/>
          <a:sy n="93" d="100"/>
        </p:scale>
        <p:origin x="138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6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DE6886-C251-4541-9560-DC0C53869D87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644A39A-A57C-48D1-B411-08B1099E4754}">
      <dgm:prSet custT="1"/>
      <dgm:spPr/>
      <dgm:t>
        <a:bodyPr/>
        <a:lstStyle/>
        <a:p>
          <a:pPr rtl="0"/>
          <a:endParaRPr lang="en-US" sz="1800" dirty="0" smtClean="0"/>
        </a:p>
        <a:p>
          <a:pPr rtl="0"/>
          <a:r>
            <a:rPr lang="en-US" sz="2000" dirty="0" smtClean="0">
              <a:latin typeface="Maiandra GD" panose="020E0502030308020204" pitchFamily="34" charset="0"/>
            </a:rPr>
            <a:t>For one to qualify  to act as advocate, he /she shall:-</a:t>
          </a:r>
        </a:p>
        <a:p>
          <a:pPr rtl="0"/>
          <a:endParaRPr lang="en-US" sz="1600" dirty="0"/>
        </a:p>
      </dgm:t>
    </dgm:pt>
    <dgm:pt modelId="{48B0A5D3-B2F6-4DDF-9B57-592D8DA691EE}" type="parTrans" cxnId="{11775A9B-3255-4793-B7CD-E51A3DCE3499}">
      <dgm:prSet/>
      <dgm:spPr/>
      <dgm:t>
        <a:bodyPr/>
        <a:lstStyle/>
        <a:p>
          <a:endParaRPr lang="en-US"/>
        </a:p>
      </dgm:t>
    </dgm:pt>
    <dgm:pt modelId="{C5F48724-9684-4C74-B272-9BAABC65A0F7}" type="sibTrans" cxnId="{11775A9B-3255-4793-B7CD-E51A3DCE3499}">
      <dgm:prSet/>
      <dgm:spPr/>
      <dgm:t>
        <a:bodyPr/>
        <a:lstStyle/>
        <a:p>
          <a:endParaRPr lang="en-US"/>
        </a:p>
      </dgm:t>
    </dgm:pt>
    <dgm:pt modelId="{229C52DC-44FC-40B3-8C40-317D76F9CF0C}">
      <dgm:prSet/>
      <dgm:spPr/>
      <dgm:t>
        <a:bodyPr/>
        <a:lstStyle/>
        <a:p>
          <a:pPr algn="just" rtl="0"/>
          <a:r>
            <a:rPr lang="en-US" dirty="0" smtClean="0">
              <a:latin typeface="Maiandra GD" panose="020E0502030308020204" pitchFamily="34" charset="0"/>
            </a:rPr>
            <a:t>Be admitted  to the Roll of Advocates</a:t>
          </a:r>
          <a:endParaRPr lang="en-US" dirty="0">
            <a:latin typeface="Maiandra GD" panose="020E0502030308020204" pitchFamily="34" charset="0"/>
          </a:endParaRPr>
        </a:p>
      </dgm:t>
    </dgm:pt>
    <dgm:pt modelId="{766AE512-8A33-4B85-8774-E84C8FE1C528}" type="parTrans" cxnId="{A220B2BA-E082-4612-A981-26F0A55F7D0F}">
      <dgm:prSet/>
      <dgm:spPr/>
      <dgm:t>
        <a:bodyPr/>
        <a:lstStyle/>
        <a:p>
          <a:endParaRPr lang="en-US"/>
        </a:p>
      </dgm:t>
    </dgm:pt>
    <dgm:pt modelId="{8B9268B0-F6BB-4CF1-B5CA-2B414C9CEF11}" type="sibTrans" cxnId="{A220B2BA-E082-4612-A981-26F0A55F7D0F}">
      <dgm:prSet/>
      <dgm:spPr/>
      <dgm:t>
        <a:bodyPr/>
        <a:lstStyle/>
        <a:p>
          <a:endParaRPr lang="en-US"/>
        </a:p>
      </dgm:t>
    </dgm:pt>
    <dgm:pt modelId="{573DB98A-3A98-4981-9E1C-8B94FA81A0E1}">
      <dgm:prSet/>
      <dgm:spPr/>
      <dgm:t>
        <a:bodyPr/>
        <a:lstStyle/>
        <a:p>
          <a:pPr algn="just" rtl="0"/>
          <a:r>
            <a:rPr lang="en-US" dirty="0" smtClean="0">
              <a:latin typeface="Maiandra GD" panose="020E0502030308020204" pitchFamily="34" charset="0"/>
            </a:rPr>
            <a:t>His or her name  for the time being be in the Roll of Advocates.</a:t>
          </a:r>
          <a:endParaRPr lang="en-US" dirty="0">
            <a:latin typeface="Maiandra GD" panose="020E0502030308020204" pitchFamily="34" charset="0"/>
          </a:endParaRPr>
        </a:p>
      </dgm:t>
    </dgm:pt>
    <dgm:pt modelId="{2AFAF6D5-06A3-431C-BE0C-024561BB8FFF}" type="parTrans" cxnId="{FD505ADF-D5A6-4C75-A61C-355BC628CEDD}">
      <dgm:prSet/>
      <dgm:spPr/>
      <dgm:t>
        <a:bodyPr/>
        <a:lstStyle/>
        <a:p>
          <a:endParaRPr lang="en-US"/>
        </a:p>
      </dgm:t>
    </dgm:pt>
    <dgm:pt modelId="{2F2E2FA4-3EB7-4933-BD8D-B7E44E0FB350}" type="sibTrans" cxnId="{FD505ADF-D5A6-4C75-A61C-355BC628CEDD}">
      <dgm:prSet/>
      <dgm:spPr/>
      <dgm:t>
        <a:bodyPr/>
        <a:lstStyle/>
        <a:p>
          <a:endParaRPr lang="en-US"/>
        </a:p>
      </dgm:t>
    </dgm:pt>
    <dgm:pt modelId="{CF1D53FE-AD2D-436D-AEB2-3B6EFF3A4081}">
      <dgm:prSet/>
      <dgm:spPr/>
      <dgm:t>
        <a:bodyPr/>
        <a:lstStyle/>
        <a:p>
          <a:pPr algn="just" rtl="0"/>
          <a:r>
            <a:rPr lang="en-US" dirty="0" smtClean="0">
              <a:latin typeface="Maiandra GD" panose="020E0502030308020204" pitchFamily="34" charset="0"/>
            </a:rPr>
            <a:t>Have in force a valid practicing certificate</a:t>
          </a:r>
          <a:endParaRPr lang="en-US" dirty="0">
            <a:latin typeface="Maiandra GD" panose="020E0502030308020204" pitchFamily="34" charset="0"/>
          </a:endParaRPr>
        </a:p>
      </dgm:t>
    </dgm:pt>
    <dgm:pt modelId="{871270F2-5079-475E-AFFE-6974F5738822}" type="parTrans" cxnId="{E0682FFB-F627-43AF-B4C3-47B9DB76E94D}">
      <dgm:prSet/>
      <dgm:spPr/>
      <dgm:t>
        <a:bodyPr/>
        <a:lstStyle/>
        <a:p>
          <a:endParaRPr lang="en-US"/>
        </a:p>
      </dgm:t>
    </dgm:pt>
    <dgm:pt modelId="{56A80902-A370-4F5D-98C5-0763183CD18F}" type="sibTrans" cxnId="{E0682FFB-F627-43AF-B4C3-47B9DB76E94D}">
      <dgm:prSet/>
      <dgm:spPr/>
      <dgm:t>
        <a:bodyPr/>
        <a:lstStyle/>
        <a:p>
          <a:endParaRPr lang="en-US"/>
        </a:p>
      </dgm:t>
    </dgm:pt>
    <dgm:pt modelId="{9130EA44-8449-44FA-83E4-F6C09ECF8611}" type="pres">
      <dgm:prSet presAssocID="{05DE6886-C251-4541-9560-DC0C53869D8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785D55-1EF0-46FA-BD82-03F19AAB5B37}" type="pres">
      <dgm:prSet presAssocID="{2644A39A-A57C-48D1-B411-08B1099E4754}" presName="composite" presStyleCnt="0"/>
      <dgm:spPr/>
    </dgm:pt>
    <dgm:pt modelId="{2438408E-2158-410C-A8F1-918F9153414E}" type="pres">
      <dgm:prSet presAssocID="{2644A39A-A57C-48D1-B411-08B1099E4754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307C92-A9CE-4AED-8F13-83940722E3CB}" type="pres">
      <dgm:prSet presAssocID="{2644A39A-A57C-48D1-B411-08B1099E4754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775A9B-3255-4793-B7CD-E51A3DCE3499}" srcId="{05DE6886-C251-4541-9560-DC0C53869D87}" destId="{2644A39A-A57C-48D1-B411-08B1099E4754}" srcOrd="0" destOrd="0" parTransId="{48B0A5D3-B2F6-4DDF-9B57-592D8DA691EE}" sibTransId="{C5F48724-9684-4C74-B272-9BAABC65A0F7}"/>
    <dgm:cxn modelId="{9CE9363B-D58C-4A46-BF5E-C01506EB8FA4}" type="presOf" srcId="{573DB98A-3A98-4981-9E1C-8B94FA81A0E1}" destId="{12307C92-A9CE-4AED-8F13-83940722E3CB}" srcOrd="0" destOrd="1" presId="urn:microsoft.com/office/officeart/2005/8/layout/chevron2"/>
    <dgm:cxn modelId="{FD505ADF-D5A6-4C75-A61C-355BC628CEDD}" srcId="{2644A39A-A57C-48D1-B411-08B1099E4754}" destId="{573DB98A-3A98-4981-9E1C-8B94FA81A0E1}" srcOrd="1" destOrd="0" parTransId="{2AFAF6D5-06A3-431C-BE0C-024561BB8FFF}" sibTransId="{2F2E2FA4-3EB7-4933-BD8D-B7E44E0FB350}"/>
    <dgm:cxn modelId="{E0682FFB-F627-43AF-B4C3-47B9DB76E94D}" srcId="{2644A39A-A57C-48D1-B411-08B1099E4754}" destId="{CF1D53FE-AD2D-436D-AEB2-3B6EFF3A4081}" srcOrd="2" destOrd="0" parTransId="{871270F2-5079-475E-AFFE-6974F5738822}" sibTransId="{56A80902-A370-4F5D-98C5-0763183CD18F}"/>
    <dgm:cxn modelId="{C60A3B5F-29AD-4956-B8EB-2AF8EA6996F0}" type="presOf" srcId="{CF1D53FE-AD2D-436D-AEB2-3B6EFF3A4081}" destId="{12307C92-A9CE-4AED-8F13-83940722E3CB}" srcOrd="0" destOrd="2" presId="urn:microsoft.com/office/officeart/2005/8/layout/chevron2"/>
    <dgm:cxn modelId="{A220B2BA-E082-4612-A981-26F0A55F7D0F}" srcId="{2644A39A-A57C-48D1-B411-08B1099E4754}" destId="{229C52DC-44FC-40B3-8C40-317D76F9CF0C}" srcOrd="0" destOrd="0" parTransId="{766AE512-8A33-4B85-8774-E84C8FE1C528}" sibTransId="{8B9268B0-F6BB-4CF1-B5CA-2B414C9CEF11}"/>
    <dgm:cxn modelId="{A39B022A-F619-4B79-854B-BF6D506FC211}" type="presOf" srcId="{2644A39A-A57C-48D1-B411-08B1099E4754}" destId="{2438408E-2158-410C-A8F1-918F9153414E}" srcOrd="0" destOrd="0" presId="urn:microsoft.com/office/officeart/2005/8/layout/chevron2"/>
    <dgm:cxn modelId="{BA155203-35C2-4E73-A7AF-DCEC3CC718D4}" type="presOf" srcId="{229C52DC-44FC-40B3-8C40-317D76F9CF0C}" destId="{12307C92-A9CE-4AED-8F13-83940722E3CB}" srcOrd="0" destOrd="0" presId="urn:microsoft.com/office/officeart/2005/8/layout/chevron2"/>
    <dgm:cxn modelId="{C478CEB5-3722-4555-8B5F-772BF572264E}" type="presOf" srcId="{05DE6886-C251-4541-9560-DC0C53869D87}" destId="{9130EA44-8449-44FA-83E4-F6C09ECF8611}" srcOrd="0" destOrd="0" presId="urn:microsoft.com/office/officeart/2005/8/layout/chevron2"/>
    <dgm:cxn modelId="{CA90AB8F-8596-42EB-8DF4-C046DDF70740}" type="presParOf" srcId="{9130EA44-8449-44FA-83E4-F6C09ECF8611}" destId="{4B785D55-1EF0-46FA-BD82-03F19AAB5B37}" srcOrd="0" destOrd="0" presId="urn:microsoft.com/office/officeart/2005/8/layout/chevron2"/>
    <dgm:cxn modelId="{1F4F8281-661E-40B2-9429-B768AFF9F790}" type="presParOf" srcId="{4B785D55-1EF0-46FA-BD82-03F19AAB5B37}" destId="{2438408E-2158-410C-A8F1-918F9153414E}" srcOrd="0" destOrd="0" presId="urn:microsoft.com/office/officeart/2005/8/layout/chevron2"/>
    <dgm:cxn modelId="{B254D568-7D8B-4C7F-8AAE-6C759AFBB643}" type="presParOf" srcId="{4B785D55-1EF0-46FA-BD82-03F19AAB5B37}" destId="{12307C92-A9CE-4AED-8F13-83940722E3C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38408E-2158-410C-A8F1-918F9153414E}">
      <dsp:nvSpPr>
        <dsp:cNvPr id="0" name=""/>
        <dsp:cNvSpPr/>
      </dsp:nvSpPr>
      <dsp:spPr>
        <a:xfrm rot="5400000">
          <a:off x="-498946" y="502199"/>
          <a:ext cx="3326309" cy="23284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/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Maiandra GD" panose="020E0502030308020204" pitchFamily="34" charset="0"/>
            </a:rPr>
            <a:t>For one to qualify  to act as advocate, he /she shall:-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 rot="-5400000">
        <a:off x="1" y="1167460"/>
        <a:ext cx="2328416" cy="997893"/>
      </dsp:txXfrm>
    </dsp:sp>
    <dsp:sp modelId="{12307C92-A9CE-4AED-8F13-83940722E3CB}">
      <dsp:nvSpPr>
        <dsp:cNvPr id="0" name=""/>
        <dsp:cNvSpPr/>
      </dsp:nvSpPr>
      <dsp:spPr>
        <a:xfrm rot="5400000">
          <a:off x="3934922" y="-1603252"/>
          <a:ext cx="2163238" cy="53762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just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Maiandra GD" panose="020E0502030308020204" pitchFamily="34" charset="0"/>
            </a:rPr>
            <a:t>Be admitted  to the Roll of Advocates</a:t>
          </a:r>
          <a:endParaRPr lang="en-US" sz="2300" kern="1200" dirty="0">
            <a:latin typeface="Maiandra GD" panose="020E0502030308020204" pitchFamily="34" charset="0"/>
          </a:endParaRPr>
        </a:p>
        <a:p>
          <a:pPr marL="228600" lvl="1" indent="-228600" algn="just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Maiandra GD" panose="020E0502030308020204" pitchFamily="34" charset="0"/>
            </a:rPr>
            <a:t>His or her name  for the time being be in the Roll of Advocates.</a:t>
          </a:r>
          <a:endParaRPr lang="en-US" sz="2300" kern="1200" dirty="0">
            <a:latin typeface="Maiandra GD" panose="020E0502030308020204" pitchFamily="34" charset="0"/>
          </a:endParaRPr>
        </a:p>
        <a:p>
          <a:pPr marL="228600" lvl="1" indent="-228600" algn="just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Maiandra GD" panose="020E0502030308020204" pitchFamily="34" charset="0"/>
            </a:rPr>
            <a:t>Have in force a valid practicing certificate</a:t>
          </a:r>
          <a:endParaRPr lang="en-US" sz="2300" kern="1200" dirty="0">
            <a:latin typeface="Maiandra GD" panose="020E0502030308020204" pitchFamily="34" charset="0"/>
          </a:endParaRPr>
        </a:p>
      </dsp:txBody>
      <dsp:txXfrm rot="-5400000">
        <a:off x="2328417" y="108854"/>
        <a:ext cx="5270649" cy="19520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C25B79D-5058-4A3D-B571-E8324C473C87}" type="datetimeFigureOut">
              <a:rPr lang="en-GB"/>
              <a:pPr>
                <a:defRPr/>
              </a:pPr>
              <a:t>05/08/2024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17090A-22A1-4159-BFCD-95088D1909B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7339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03200" y="0"/>
            <a:ext cx="3778250" cy="6858000"/>
            <a:chOff x="203200" y="0"/>
            <a:chExt cx="3778250" cy="685800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>
                <a:gd name="T0" fmla="*/ 0 w 860"/>
                <a:gd name="T1" fmla="*/ 3881438 h 2502"/>
                <a:gd name="T2" fmla="*/ 361950 w 860"/>
                <a:gd name="T3" fmla="*/ 3971925 h 2502"/>
                <a:gd name="T4" fmla="*/ 1365250 w 860"/>
                <a:gd name="T5" fmla="*/ 0 h 2502"/>
                <a:gd name="T6" fmla="*/ 984250 w 860"/>
                <a:gd name="T7" fmla="*/ 0 h 2502"/>
                <a:gd name="T8" fmla="*/ 0 w 860"/>
                <a:gd name="T9" fmla="*/ 3881438 h 25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203200" y="0"/>
              <a:ext cx="1336675" cy="3862389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" name="Freeform 8"/>
            <p:cNvSpPr/>
            <p:nvPr/>
          </p:nvSpPr>
          <p:spPr bwMode="auto">
            <a:xfrm>
              <a:off x="207963" y="3776664"/>
              <a:ext cx="1936750" cy="3081337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" name="Freeform 9"/>
            <p:cNvSpPr/>
            <p:nvPr/>
          </p:nvSpPr>
          <p:spPr bwMode="auto">
            <a:xfrm>
              <a:off x="646113" y="3886201"/>
              <a:ext cx="2373312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" name="Freeform 10"/>
            <p:cNvSpPr/>
            <p:nvPr/>
          </p:nvSpPr>
          <p:spPr bwMode="auto">
            <a:xfrm>
              <a:off x="641350" y="3881439"/>
              <a:ext cx="3340100" cy="2976562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1"/>
            <p:cNvSpPr/>
            <p:nvPr/>
          </p:nvSpPr>
          <p:spPr bwMode="auto">
            <a:xfrm>
              <a:off x="203200" y="3771901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1" name="Freeform 12"/>
          <p:cNvSpPr>
            <a:spLocks/>
          </p:cNvSpPr>
          <p:nvPr/>
        </p:nvSpPr>
        <p:spPr bwMode="auto">
          <a:xfrm>
            <a:off x="203200" y="3771900"/>
            <a:ext cx="361950" cy="90488"/>
          </a:xfrm>
          <a:custGeom>
            <a:avLst/>
            <a:gdLst>
              <a:gd name="T0" fmla="*/ 361950 w 228"/>
              <a:gd name="T1" fmla="*/ 90488 h 57"/>
              <a:gd name="T2" fmla="*/ 0 w 228"/>
              <a:gd name="T3" fmla="*/ 0 h 57"/>
              <a:gd name="T4" fmla="*/ 352425 w 228"/>
              <a:gd name="T5" fmla="*/ 85725 h 57"/>
              <a:gd name="T6" fmla="*/ 361950 w 228"/>
              <a:gd name="T7" fmla="*/ 90488 h 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560388" y="3867150"/>
            <a:ext cx="61912" cy="80963"/>
          </a:xfrm>
          <a:custGeom>
            <a:avLst/>
            <a:gdLst>
              <a:gd name="T0" fmla="*/ 0 w 39"/>
              <a:gd name="T1" fmla="*/ 0 h 51"/>
              <a:gd name="T2" fmla="*/ 61912 w 39"/>
              <a:gd name="T3" fmla="*/ 80963 h 51"/>
              <a:gd name="T4" fmla="*/ 4762 w 39"/>
              <a:gd name="T5" fmla="*/ 0 h 51"/>
              <a:gd name="T6" fmla="*/ 0 w 39"/>
              <a:gd name="T7" fmla="*/ 0 h 5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326313" y="6116638"/>
            <a:ext cx="8572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4263" y="6116638"/>
            <a:ext cx="36083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116638"/>
            <a:ext cx="411162" cy="365125"/>
          </a:xfrm>
        </p:spPr>
        <p:txBody>
          <a:bodyPr/>
          <a:lstStyle>
            <a:lvl1pPr>
              <a:defRPr/>
            </a:lvl1pPr>
          </a:lstStyle>
          <a:p>
            <a:fld id="{BAFB056F-F2C5-403F-919F-00EEAF622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169963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5F32-F8FA-4035-AF91-9FAD29C87D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941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5C81B-F80B-4132-898C-75A571251D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715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9963" y="8636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8000" dirty="0"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72450" y="28194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8000" dirty="0">
                <a:effectLst/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0D69772B-5F52-452F-BE56-1E9DDE8910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8874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022BD-3DBC-4E38-90A7-92C2D254C0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095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9963" y="8636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8000" dirty="0"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72450" y="28194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8000" dirty="0">
                <a:effectLst/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173D25D-D5D5-45E1-8F63-B123FD4C58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7737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E3DA698-BA93-4406-A645-90AEBB65C8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476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4CF03-C380-4CFF-8DA7-4317CEA1A2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0890302"/>
      </p:ext>
    </p:extLst>
  </p:cSld>
  <p:clrMapOvr>
    <a:masterClrMapping/>
  </p:clrMapOvr>
  <p:transition spd="slow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3FFAD-0C6C-4F77-9EB9-1FAB8CC7D5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599231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3775" y="6108700"/>
            <a:ext cx="8572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3263" y="6108700"/>
            <a:ext cx="53133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175" y="6108700"/>
            <a:ext cx="428625" cy="365125"/>
          </a:xfrm>
        </p:spPr>
        <p:txBody>
          <a:bodyPr/>
          <a:lstStyle>
            <a:lvl1pPr>
              <a:defRPr/>
            </a:lvl1pPr>
          </a:lstStyle>
          <a:p>
            <a:fld id="{026DA62C-9A91-4A68-B979-0B9514D610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889113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88672-0222-48BB-832E-ECC1C46B17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3727587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BDB91-1679-4628-8C38-C06778CA88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4498011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A294C-223A-4153-9069-92399C4F59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194518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CA09E-5E05-4233-B525-C66869A8DB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3651568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9120-84AB-4CAA-8919-819673DC4A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6259927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EDE80-1130-44EF-8005-450B2EE5EE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9467139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5171E-607C-4534-84E0-E3FD4F584B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637216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/>
          <p:cNvGrpSpPr>
            <a:grpSpLocks/>
          </p:cNvGrpSpPr>
          <p:nvPr/>
        </p:nvGrpSpPr>
        <p:grpSpPr bwMode="auto">
          <a:xfrm>
            <a:off x="0" y="0"/>
            <a:ext cx="2132013" cy="6858000"/>
            <a:chOff x="0" y="0"/>
            <a:chExt cx="2132013" cy="6858001"/>
          </a:xfrm>
        </p:grpSpPr>
        <p:sp>
          <p:nvSpPr>
            <p:cNvPr id="1032" name="Freeform 6"/>
            <p:cNvSpPr>
              <a:spLocks/>
            </p:cNvSpPr>
            <p:nvPr/>
          </p:nvSpPr>
          <p:spPr bwMode="auto">
            <a:xfrm>
              <a:off x="0" y="0"/>
              <a:ext cx="1073150" cy="5291138"/>
            </a:xfrm>
            <a:custGeom>
              <a:avLst/>
              <a:gdLst>
                <a:gd name="T0" fmla="*/ 0 w 676"/>
                <a:gd name="T1" fmla="*/ 4972050 h 3333"/>
                <a:gd name="T2" fmla="*/ 0 w 676"/>
                <a:gd name="T3" fmla="*/ 5257800 h 3333"/>
                <a:gd name="T4" fmla="*/ 200025 w 676"/>
                <a:gd name="T5" fmla="*/ 5291138 h 3333"/>
                <a:gd name="T6" fmla="*/ 1073150 w 676"/>
                <a:gd name="T7" fmla="*/ 0 h 3333"/>
                <a:gd name="T8" fmla="*/ 815975 w 676"/>
                <a:gd name="T9" fmla="*/ 0 h 3333"/>
                <a:gd name="T10" fmla="*/ 0 w 676"/>
                <a:gd name="T11" fmla="*/ 4972050 h 33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9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4"/>
              <a:ext cx="906463" cy="1195387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1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1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4"/>
              <a:ext cx="1377950" cy="1500187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82663" y="457200"/>
            <a:ext cx="770413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82663" y="2667000"/>
            <a:ext cx="7704137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063" y="6116638"/>
            <a:ext cx="8588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7550" y="6116638"/>
            <a:ext cx="53133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4050" y="6116638"/>
            <a:ext cx="4127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orbel" pitchFamily="34" charset="0"/>
              </a:defRPr>
            </a:lvl1pPr>
          </a:lstStyle>
          <a:p>
            <a:fld id="{26EA9643-1F26-406F-A193-20CC96353A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4" r:id="rId1"/>
    <p:sldLayoutId id="2147484515" r:id="rId2"/>
    <p:sldLayoutId id="2147484501" r:id="rId3"/>
    <p:sldLayoutId id="2147484502" r:id="rId4"/>
    <p:sldLayoutId id="2147484503" r:id="rId5"/>
    <p:sldLayoutId id="2147484504" r:id="rId6"/>
    <p:sldLayoutId id="2147484505" r:id="rId7"/>
    <p:sldLayoutId id="2147484506" r:id="rId8"/>
    <p:sldLayoutId id="2147484507" r:id="rId9"/>
    <p:sldLayoutId id="2147484508" r:id="rId10"/>
    <p:sldLayoutId id="2147484509" r:id="rId11"/>
    <p:sldLayoutId id="2147484516" r:id="rId12"/>
    <p:sldLayoutId id="2147484510" r:id="rId13"/>
    <p:sldLayoutId id="2147484517" r:id="rId14"/>
    <p:sldLayoutId id="2147484511" r:id="rId15"/>
    <p:sldLayoutId id="2147484512" r:id="rId16"/>
    <p:sldLayoutId id="2147484513" r:id="rId17"/>
  </p:sldLayoutIdLst>
  <p:transition spd="slow">
    <p:wheel spokes="1"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www.lsk.or.ke/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nline.lsk.or.ke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63" y="914400"/>
            <a:ext cx="7704137" cy="1143000"/>
          </a:xfrm>
        </p:spPr>
        <p:txBody>
          <a:bodyPr/>
          <a:lstStyle/>
          <a:p>
            <a:pPr eaLnBrk="1" fontAlgn="auto" hangingPunct="1">
              <a:defRPr/>
            </a:pP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>ADVOCATES </a:t>
            </a: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COMPLAINTS COMMISSION  (ACC)</a:t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solidFill>
                  <a:schemeClr val="accent1">
                    <a:lumMod val="75000"/>
                  </a:schemeClr>
                </a:solidFill>
                <a:latin typeface="Maiandra GD" panose="020E0502030308020204" pitchFamily="34" charset="0"/>
                <a:cs typeface="Times New Roman" panose="02020603050405020304" pitchFamily="18" charset="0"/>
              </a:rPr>
              <a:t>Appointing An Advocate: What You Need To Know</a:t>
            </a: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>2</a:t>
            </a:r>
            <a:r>
              <a:rPr lang="en-US" altLang="en-US" b="1" baseline="30000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>nd</a:t>
            </a: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> Webinar Series</a:t>
            </a:r>
            <a:b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>Presentation </a:t>
            </a:r>
            <a:b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 smtClean="0">
                <a:latin typeface="Maiandra GD" panose="020E0502030308020204" pitchFamily="34" charset="0"/>
                <a:cs typeface="Times New Roman" panose="02020603050405020304" pitchFamily="18" charset="0"/>
              </a:rPr>
              <a:t>Date: 4.06.2021</a:t>
            </a: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altLang="en-US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585" y="304800"/>
            <a:ext cx="1140822" cy="763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68621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1219200"/>
          </a:xfrm>
        </p:spPr>
        <p:txBody>
          <a:bodyPr/>
          <a:lstStyle/>
          <a:p>
            <a:r>
              <a:rPr lang="en-US" b="1" dirty="0" smtClean="0">
                <a:latin typeface="Maiandra GD" panose="020E0502030308020204" pitchFamily="34" charset="0"/>
              </a:rPr>
              <a:t>10 Points </a:t>
            </a:r>
            <a:r>
              <a:rPr lang="en-US" b="1" dirty="0">
                <a:latin typeface="Maiandra GD" panose="020E0502030308020204" pitchFamily="34" charset="0"/>
              </a:rPr>
              <a:t>To Consider When Appointing An Advocate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5600" y="1752600"/>
            <a:ext cx="6172200" cy="50292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sz="2400" dirty="0" smtClean="0">
                <a:latin typeface="Maiandra GD" panose="020E0502030308020204" pitchFamily="34" charset="0"/>
              </a:rPr>
              <a:t>Kenya has over Nineteen Thousand (19,000) Licensed advocates and selecting the right advocate is a time consuming but important process.</a:t>
            </a:r>
            <a:endParaRPr lang="en-US" sz="2400" dirty="0">
              <a:latin typeface="Maiandra GD" panose="020E0502030308020204" pitchFamily="34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latin typeface="Maiandra GD" panose="020E0502030308020204" pitchFamily="34" charset="0"/>
              </a:rPr>
              <a:t>The Following Ten (10) points will guide in the selection process :-</a:t>
            </a:r>
          </a:p>
          <a:p>
            <a:pPr marL="0" indent="0" algn="just">
              <a:buNone/>
            </a:pPr>
            <a:r>
              <a:rPr lang="en-US" sz="2400" b="1" dirty="0" smtClean="0">
                <a:latin typeface="Maiandra GD" panose="020E0502030308020204" pitchFamily="34" charset="0"/>
              </a:rPr>
              <a:t>1)  Experience/Expertise </a:t>
            </a:r>
            <a:r>
              <a:rPr lang="en-US" sz="2400" b="1" dirty="0">
                <a:latin typeface="Maiandra GD" panose="020E0502030308020204" pitchFamily="34" charset="0"/>
              </a:rPr>
              <a:t>of the Advocate </a:t>
            </a:r>
            <a:r>
              <a:rPr lang="en-US" sz="2400" b="1" dirty="0" smtClean="0">
                <a:latin typeface="Maiandra GD" panose="020E0502030308020204" pitchFamily="34" charset="0"/>
              </a:rPr>
              <a:t>– </a:t>
            </a:r>
            <a:r>
              <a:rPr lang="en-US" sz="2400" dirty="0" smtClean="0">
                <a:latin typeface="Maiandra GD" panose="020E0502030308020204" pitchFamily="34" charset="0"/>
              </a:rPr>
              <a:t>A client  	should ask the </a:t>
            </a:r>
            <a:r>
              <a:rPr lang="en-US" sz="2400" dirty="0">
                <a:latin typeface="Maiandra GD" panose="020E0502030308020204" pitchFamily="34" charset="0"/>
              </a:rPr>
              <a:t>advocate the kind of </a:t>
            </a:r>
            <a:r>
              <a:rPr lang="en-US" sz="2400" dirty="0" smtClean="0">
                <a:latin typeface="Maiandra GD" panose="020E0502030308020204" pitchFamily="34" charset="0"/>
              </a:rPr>
              <a:t>	experience/expertise </a:t>
            </a:r>
            <a:r>
              <a:rPr lang="en-US" sz="2400" dirty="0">
                <a:latin typeface="Maiandra GD" panose="020E0502030308020204" pitchFamily="34" charset="0"/>
              </a:rPr>
              <a:t>(s)he possesses in the type of </a:t>
            </a:r>
            <a:r>
              <a:rPr lang="en-US" sz="2400" dirty="0" smtClean="0">
                <a:latin typeface="Maiandra GD" panose="020E0502030308020204" pitchFamily="34" charset="0"/>
              </a:rPr>
              <a:t>	legal </a:t>
            </a:r>
            <a:r>
              <a:rPr lang="en-US" sz="2400" dirty="0">
                <a:latin typeface="Maiandra GD" panose="020E0502030308020204" pitchFamily="34" charset="0"/>
              </a:rPr>
              <a:t>matter </a:t>
            </a:r>
            <a:r>
              <a:rPr lang="en-US" sz="2400" dirty="0" smtClean="0">
                <a:latin typeface="Maiandra GD" panose="020E0502030308020204" pitchFamily="34" charset="0"/>
              </a:rPr>
              <a:t>they </a:t>
            </a:r>
            <a:r>
              <a:rPr lang="en-US" sz="2400" dirty="0">
                <a:latin typeface="Maiandra GD" panose="020E0502030308020204" pitchFamily="34" charset="0"/>
              </a:rPr>
              <a:t>want </a:t>
            </a:r>
            <a:r>
              <a:rPr lang="en-US" sz="2400" dirty="0" smtClean="0">
                <a:latin typeface="Maiandra GD" panose="020E0502030308020204" pitchFamily="34" charset="0"/>
              </a:rPr>
              <a:t>him/her </a:t>
            </a:r>
            <a:r>
              <a:rPr lang="en-US" sz="2400" dirty="0">
                <a:latin typeface="Maiandra GD" panose="020E0502030308020204" pitchFamily="34" charset="0"/>
              </a:rPr>
              <a:t>to represent </a:t>
            </a:r>
            <a:r>
              <a:rPr lang="en-US" sz="2400" dirty="0" smtClean="0">
                <a:latin typeface="Maiandra GD" panose="020E0502030308020204" pitchFamily="34" charset="0"/>
              </a:rPr>
              <a:t>them. </a:t>
            </a:r>
          </a:p>
          <a:p>
            <a:pPr marL="0" indent="0" algn="just">
              <a:buNone/>
            </a:pPr>
            <a:r>
              <a:rPr lang="en-US" sz="2400" dirty="0" smtClean="0">
                <a:latin typeface="Maiandra GD" panose="020E0502030308020204" pitchFamily="34" charset="0"/>
              </a:rPr>
              <a:t>	The client should choose an advocate with the 	experience in cases 	similar to theirs.</a:t>
            </a:r>
            <a:endParaRPr lang="en-US" sz="2400" dirty="0">
              <a:latin typeface="Maiandra GD" panose="020E0502030308020204" pitchFamily="34" charset="0"/>
            </a:endParaRPr>
          </a:p>
          <a:p>
            <a:pPr marL="342900" indent="-342900" algn="just">
              <a:buFont typeface="+mj-lt"/>
              <a:buAutoNum type="arabicParenR"/>
            </a:pPr>
            <a:endParaRPr lang="en-US" sz="2400" dirty="0">
              <a:latin typeface="Maiandra GD" panose="020E0502030308020204" pitchFamily="34" charset="0"/>
            </a:endParaRPr>
          </a:p>
          <a:p>
            <a:pPr marL="0" indent="0" algn="just">
              <a:buNone/>
            </a:pPr>
            <a:r>
              <a:rPr lang="en-US" sz="2400" b="1" dirty="0" smtClean="0">
                <a:latin typeface="Maiandra GD" panose="020E0502030308020204" pitchFamily="34" charset="0"/>
              </a:rPr>
              <a:t>2)	Status </a:t>
            </a:r>
            <a:r>
              <a:rPr lang="en-US" sz="2400" b="1" dirty="0">
                <a:latin typeface="Maiandra GD" panose="020E0502030308020204" pitchFamily="34" charset="0"/>
              </a:rPr>
              <a:t>of Advocate’s Practice – </a:t>
            </a:r>
            <a:r>
              <a:rPr lang="en-US" sz="2400" dirty="0">
                <a:latin typeface="Maiandra GD" panose="020E0502030308020204" pitchFamily="34" charset="0"/>
              </a:rPr>
              <a:t>Active/Inactive/Struck </a:t>
            </a:r>
            <a:r>
              <a:rPr lang="en-US" sz="2400" dirty="0" smtClean="0">
                <a:latin typeface="Maiandra GD" panose="020E0502030308020204" pitchFamily="34" charset="0"/>
              </a:rPr>
              <a:t>	Off/Unknown </a:t>
            </a:r>
            <a:r>
              <a:rPr lang="en-US" sz="2400" dirty="0" err="1">
                <a:latin typeface="Maiandra GD" panose="020E0502030308020204" pitchFamily="34" charset="0"/>
              </a:rPr>
              <a:t>etc</a:t>
            </a:r>
            <a:r>
              <a:rPr lang="en-US" sz="2400" b="1" dirty="0">
                <a:latin typeface="Maiandra GD" panose="020E0502030308020204" pitchFamily="34" charset="0"/>
              </a:rPr>
              <a:t> </a:t>
            </a:r>
            <a:r>
              <a:rPr lang="en-US" sz="2400" dirty="0">
                <a:latin typeface="Maiandra GD" panose="020E0502030308020204" pitchFamily="34" charset="0"/>
              </a:rPr>
              <a:t>This information is also available </a:t>
            </a:r>
            <a:r>
              <a:rPr lang="en-US" sz="2400" dirty="0" smtClean="0">
                <a:latin typeface="Maiandra GD" panose="020E0502030308020204" pitchFamily="34" charset="0"/>
              </a:rPr>
              <a:t>	on </a:t>
            </a:r>
            <a:r>
              <a:rPr lang="en-US" sz="2400" dirty="0">
                <a:latin typeface="Maiandra GD" panose="020E0502030308020204" pitchFamily="34" charset="0"/>
              </a:rPr>
              <a:t>the Law Society of Kenya (LSK) </a:t>
            </a:r>
            <a:r>
              <a:rPr lang="en-US" sz="2400" u="sng" dirty="0">
                <a:latin typeface="Maiandra GD" panose="020E0502030308020204" pitchFamily="34" charset="0"/>
                <a:hlinkClick r:id="rId2"/>
              </a:rPr>
              <a:t>www.lsk.or.ke</a:t>
            </a:r>
            <a:r>
              <a:rPr lang="en-US" sz="2400" dirty="0">
                <a:latin typeface="Maiandra GD" panose="020E0502030308020204" pitchFamily="34" charset="0"/>
              </a:rPr>
              <a:t>. </a:t>
            </a:r>
            <a:r>
              <a:rPr lang="en-US" sz="2400" dirty="0" smtClean="0">
                <a:latin typeface="Maiandra GD" panose="020E0502030308020204" pitchFamily="34" charset="0"/>
              </a:rPr>
              <a:t>	You </a:t>
            </a:r>
            <a:r>
              <a:rPr lang="en-US" sz="2400" dirty="0">
                <a:latin typeface="Maiandra GD" panose="020E0502030308020204" pitchFamily="34" charset="0"/>
              </a:rPr>
              <a:t>can check this in advance.</a:t>
            </a:r>
          </a:p>
          <a:p>
            <a:pPr marL="0" indent="0" algn="just">
              <a:buNone/>
            </a:pPr>
            <a:endParaRPr lang="en-US" sz="2400" dirty="0">
              <a:latin typeface="Maiandra GD" panose="020E0502030308020204" pitchFamily="34" charset="0"/>
            </a:endParaRPr>
          </a:p>
          <a:p>
            <a:pPr marL="0" indent="0" algn="just">
              <a:buNone/>
            </a:pPr>
            <a:endParaRPr lang="en-US" dirty="0" smtClean="0">
              <a:latin typeface="Maiandra GD" panose="020E0502030308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52600"/>
            <a:ext cx="19812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6937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26556" y="59414"/>
            <a:ext cx="8153400" cy="6019801"/>
            <a:chOff x="728769" y="1504335"/>
            <a:chExt cx="8766979" cy="7898210"/>
          </a:xfrm>
        </p:grpSpPr>
        <p:sp>
          <p:nvSpPr>
            <p:cNvPr id="7" name="Freeform 6"/>
            <p:cNvSpPr/>
            <p:nvPr/>
          </p:nvSpPr>
          <p:spPr>
            <a:xfrm>
              <a:off x="3399186" y="4033913"/>
              <a:ext cx="4247175" cy="2885450"/>
            </a:xfrm>
            <a:custGeom>
              <a:avLst/>
              <a:gdLst>
                <a:gd name="connsiteX0" fmla="*/ 0 w 2023385"/>
                <a:gd name="connsiteY0" fmla="*/ 1011693 h 2023385"/>
                <a:gd name="connsiteX1" fmla="*/ 1011693 w 2023385"/>
                <a:gd name="connsiteY1" fmla="*/ 0 h 2023385"/>
                <a:gd name="connsiteX2" fmla="*/ 2023386 w 2023385"/>
                <a:gd name="connsiteY2" fmla="*/ 1011693 h 2023385"/>
                <a:gd name="connsiteX3" fmla="*/ 1011693 w 2023385"/>
                <a:gd name="connsiteY3" fmla="*/ 2023386 h 2023385"/>
                <a:gd name="connsiteX4" fmla="*/ 0 w 2023385"/>
                <a:gd name="connsiteY4" fmla="*/ 1011693 h 202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3385" h="2023385">
                  <a:moveTo>
                    <a:pt x="0" y="1011693"/>
                  </a:moveTo>
                  <a:cubicBezTo>
                    <a:pt x="0" y="452950"/>
                    <a:pt x="452950" y="0"/>
                    <a:pt x="1011693" y="0"/>
                  </a:cubicBezTo>
                  <a:cubicBezTo>
                    <a:pt x="1570436" y="0"/>
                    <a:pt x="2023386" y="452950"/>
                    <a:pt x="2023386" y="1011693"/>
                  </a:cubicBezTo>
                  <a:cubicBezTo>
                    <a:pt x="2023386" y="1570436"/>
                    <a:pt x="1570436" y="2023386"/>
                    <a:pt x="1011693" y="2023386"/>
                  </a:cubicBezTo>
                  <a:cubicBezTo>
                    <a:pt x="452950" y="2023386"/>
                    <a:pt x="0" y="1570436"/>
                    <a:pt x="0" y="1011693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05208" tIns="305208" rIns="305208" bIns="305208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>
                  <a:solidFill>
                    <a:srgbClr val="663300"/>
                  </a:solidFill>
                  <a:latin typeface="Maiandra GD" panose="020E0502030308020204" pitchFamily="34" charset="0"/>
                </a:rPr>
                <a:t>3) Professionalism </a:t>
              </a:r>
              <a:r>
                <a:rPr lang="en-US" sz="1400" b="1" kern="1200" dirty="0" smtClean="0">
                  <a:solidFill>
                    <a:srgbClr val="663300"/>
                  </a:solidFill>
                </a:rPr>
                <a:t>-   </a:t>
              </a:r>
              <a:r>
                <a:rPr lang="en-US" sz="1400" kern="1200" dirty="0" smtClean="0">
                  <a:solidFill>
                    <a:srgbClr val="663300"/>
                  </a:solidFill>
                </a:rPr>
                <a:t>A professional advocate will display the following qualities:-</a:t>
              </a:r>
              <a:endParaRPr lang="en-US" sz="1400" kern="1200" dirty="0">
                <a:solidFill>
                  <a:srgbClr val="663300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16200000">
              <a:off x="4637308" y="4011152"/>
              <a:ext cx="1012383" cy="45520"/>
            </a:xfrm>
            <a:custGeom>
              <a:avLst/>
              <a:gdLst>
                <a:gd name="connsiteX0" fmla="*/ 0 w 1012383"/>
                <a:gd name="connsiteY0" fmla="*/ 22760 h 45520"/>
                <a:gd name="connsiteX1" fmla="*/ 1012383 w 1012383"/>
                <a:gd name="connsiteY1" fmla="*/ 22760 h 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2383" h="45520">
                  <a:moveTo>
                    <a:pt x="0" y="22760"/>
                  </a:moveTo>
                  <a:lnTo>
                    <a:pt x="1012383" y="2276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581" tIns="-2549" rIns="493583" bIns="-25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4131807" y="1504335"/>
              <a:ext cx="2023385" cy="2023385"/>
            </a:xfrm>
            <a:custGeom>
              <a:avLst/>
              <a:gdLst>
                <a:gd name="connsiteX0" fmla="*/ 0 w 2023385"/>
                <a:gd name="connsiteY0" fmla="*/ 1011693 h 2023385"/>
                <a:gd name="connsiteX1" fmla="*/ 1011693 w 2023385"/>
                <a:gd name="connsiteY1" fmla="*/ 0 h 2023385"/>
                <a:gd name="connsiteX2" fmla="*/ 2023386 w 2023385"/>
                <a:gd name="connsiteY2" fmla="*/ 1011693 h 2023385"/>
                <a:gd name="connsiteX3" fmla="*/ 1011693 w 2023385"/>
                <a:gd name="connsiteY3" fmla="*/ 2023386 h 2023385"/>
                <a:gd name="connsiteX4" fmla="*/ 0 w 2023385"/>
                <a:gd name="connsiteY4" fmla="*/ 1011693 h 202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3385" h="2023385">
                  <a:moveTo>
                    <a:pt x="0" y="1011693"/>
                  </a:moveTo>
                  <a:cubicBezTo>
                    <a:pt x="0" y="452950"/>
                    <a:pt x="452950" y="0"/>
                    <a:pt x="1011693" y="0"/>
                  </a:cubicBezTo>
                  <a:cubicBezTo>
                    <a:pt x="1570436" y="0"/>
                    <a:pt x="2023386" y="452950"/>
                    <a:pt x="2023386" y="1011693"/>
                  </a:cubicBezTo>
                  <a:cubicBezTo>
                    <a:pt x="2023386" y="1570436"/>
                    <a:pt x="1570436" y="2023386"/>
                    <a:pt x="1011693" y="2023386"/>
                  </a:cubicBezTo>
                  <a:cubicBezTo>
                    <a:pt x="452950" y="2023386"/>
                    <a:pt x="0" y="1570436"/>
                    <a:pt x="0" y="1011693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06478" tIns="306478" rIns="306478" bIns="306478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smtClean="0"/>
                <a:t>Work zealously to protect your best interests</a:t>
              </a:r>
              <a:endParaRPr lang="en-US" sz="1600" kern="1200"/>
            </a:p>
          </p:txBody>
        </p:sp>
        <p:sp>
          <p:nvSpPr>
            <p:cNvPr id="10" name="Freeform 9"/>
            <p:cNvSpPr/>
            <p:nvPr/>
          </p:nvSpPr>
          <p:spPr>
            <a:xfrm rot="19285714">
              <a:off x="5824038" y="4582651"/>
              <a:ext cx="1012383" cy="45520"/>
            </a:xfrm>
            <a:custGeom>
              <a:avLst/>
              <a:gdLst>
                <a:gd name="connsiteX0" fmla="*/ 0 w 1012383"/>
                <a:gd name="connsiteY0" fmla="*/ 22760 h 45520"/>
                <a:gd name="connsiteX1" fmla="*/ 1012383 w 1012383"/>
                <a:gd name="connsiteY1" fmla="*/ 22760 h 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2383" h="45520">
                  <a:moveTo>
                    <a:pt x="0" y="22760"/>
                  </a:moveTo>
                  <a:lnTo>
                    <a:pt x="1012383" y="2276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581" tIns="-2549" rIns="493582" bIns="-255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6505266" y="2408022"/>
              <a:ext cx="2467756" cy="2262695"/>
            </a:xfrm>
            <a:custGeom>
              <a:avLst/>
              <a:gdLst>
                <a:gd name="connsiteX0" fmla="*/ 0 w 2023385"/>
                <a:gd name="connsiteY0" fmla="*/ 1011693 h 2023385"/>
                <a:gd name="connsiteX1" fmla="*/ 1011693 w 2023385"/>
                <a:gd name="connsiteY1" fmla="*/ 0 h 2023385"/>
                <a:gd name="connsiteX2" fmla="*/ 2023386 w 2023385"/>
                <a:gd name="connsiteY2" fmla="*/ 1011693 h 2023385"/>
                <a:gd name="connsiteX3" fmla="*/ 1011693 w 2023385"/>
                <a:gd name="connsiteY3" fmla="*/ 2023386 h 2023385"/>
                <a:gd name="connsiteX4" fmla="*/ 0 w 2023385"/>
                <a:gd name="connsiteY4" fmla="*/ 1011693 h 202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3385" h="2023385">
                  <a:moveTo>
                    <a:pt x="0" y="1011693"/>
                  </a:moveTo>
                  <a:cubicBezTo>
                    <a:pt x="0" y="452950"/>
                    <a:pt x="452950" y="0"/>
                    <a:pt x="1011693" y="0"/>
                  </a:cubicBezTo>
                  <a:cubicBezTo>
                    <a:pt x="1570436" y="0"/>
                    <a:pt x="2023386" y="452950"/>
                    <a:pt x="2023386" y="1011693"/>
                  </a:cubicBezTo>
                  <a:cubicBezTo>
                    <a:pt x="2023386" y="1570436"/>
                    <a:pt x="1570436" y="2023386"/>
                    <a:pt x="1011693" y="2023386"/>
                  </a:cubicBezTo>
                  <a:cubicBezTo>
                    <a:pt x="452950" y="2023386"/>
                    <a:pt x="0" y="1570436"/>
                    <a:pt x="0" y="1011693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06478" tIns="306478" rIns="306478" bIns="306478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Work efficiently and economically, using your resources as his own</a:t>
              </a:r>
              <a:endParaRPr lang="en-US" sz="1600" kern="1200" dirty="0"/>
            </a:p>
          </p:txBody>
        </p:sp>
        <p:sp>
          <p:nvSpPr>
            <p:cNvPr id="12" name="Freeform 11"/>
            <p:cNvSpPr/>
            <p:nvPr/>
          </p:nvSpPr>
          <p:spPr>
            <a:xfrm rot="771429">
              <a:off x="6117136" y="5866798"/>
              <a:ext cx="1012383" cy="45520"/>
            </a:xfrm>
            <a:custGeom>
              <a:avLst/>
              <a:gdLst>
                <a:gd name="connsiteX0" fmla="*/ 0 w 1012383"/>
                <a:gd name="connsiteY0" fmla="*/ 22760 h 45520"/>
                <a:gd name="connsiteX1" fmla="*/ 1012383 w 1012383"/>
                <a:gd name="connsiteY1" fmla="*/ 22760 h 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2383" h="45520">
                  <a:moveTo>
                    <a:pt x="0" y="22760"/>
                  </a:moveTo>
                  <a:lnTo>
                    <a:pt x="1012383" y="2276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581" tIns="-2551" rIns="493582" bIns="-2549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7472363" y="5857791"/>
              <a:ext cx="2023385" cy="2429137"/>
            </a:xfrm>
            <a:custGeom>
              <a:avLst/>
              <a:gdLst>
                <a:gd name="connsiteX0" fmla="*/ 0 w 2023385"/>
                <a:gd name="connsiteY0" fmla="*/ 1011693 h 2023385"/>
                <a:gd name="connsiteX1" fmla="*/ 1011693 w 2023385"/>
                <a:gd name="connsiteY1" fmla="*/ 0 h 2023385"/>
                <a:gd name="connsiteX2" fmla="*/ 2023386 w 2023385"/>
                <a:gd name="connsiteY2" fmla="*/ 1011693 h 2023385"/>
                <a:gd name="connsiteX3" fmla="*/ 1011693 w 2023385"/>
                <a:gd name="connsiteY3" fmla="*/ 2023386 h 2023385"/>
                <a:gd name="connsiteX4" fmla="*/ 0 w 2023385"/>
                <a:gd name="connsiteY4" fmla="*/ 1011693 h 202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3385" h="2023385">
                  <a:moveTo>
                    <a:pt x="0" y="1011693"/>
                  </a:moveTo>
                  <a:cubicBezTo>
                    <a:pt x="0" y="452950"/>
                    <a:pt x="452950" y="0"/>
                    <a:pt x="1011693" y="0"/>
                  </a:cubicBezTo>
                  <a:cubicBezTo>
                    <a:pt x="1570436" y="0"/>
                    <a:pt x="2023386" y="452950"/>
                    <a:pt x="2023386" y="1011693"/>
                  </a:cubicBezTo>
                  <a:cubicBezTo>
                    <a:pt x="2023386" y="1570436"/>
                    <a:pt x="1570436" y="2023386"/>
                    <a:pt x="1011693" y="2023386"/>
                  </a:cubicBezTo>
                  <a:cubicBezTo>
                    <a:pt x="452950" y="2023386"/>
                    <a:pt x="0" y="1570436"/>
                    <a:pt x="0" y="1011693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06478" tIns="306478" rIns="306478" bIns="306478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Return all telephone calls or client communications promptly</a:t>
              </a:r>
              <a:endParaRPr lang="en-US" sz="1600" kern="1200" dirty="0"/>
            </a:p>
          </p:txBody>
        </p:sp>
        <p:sp>
          <p:nvSpPr>
            <p:cNvPr id="14" name="Freeform 13"/>
            <p:cNvSpPr/>
            <p:nvPr/>
          </p:nvSpPr>
          <p:spPr>
            <a:xfrm rot="3857143">
              <a:off x="5295893" y="6896603"/>
              <a:ext cx="1012383" cy="45520"/>
            </a:xfrm>
            <a:custGeom>
              <a:avLst/>
              <a:gdLst>
                <a:gd name="connsiteX0" fmla="*/ 0 w 1012383"/>
                <a:gd name="connsiteY0" fmla="*/ 22760 h 45520"/>
                <a:gd name="connsiteX1" fmla="*/ 1012383 w 1012383"/>
                <a:gd name="connsiteY1" fmla="*/ 22760 h 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2383" h="45520">
                  <a:moveTo>
                    <a:pt x="0" y="22760"/>
                  </a:moveTo>
                  <a:lnTo>
                    <a:pt x="1012383" y="2276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582" tIns="-2550" rIns="493581" bIns="-25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5448978" y="7275237"/>
              <a:ext cx="2023385" cy="2023385"/>
            </a:xfrm>
            <a:custGeom>
              <a:avLst/>
              <a:gdLst>
                <a:gd name="connsiteX0" fmla="*/ 0 w 2023385"/>
                <a:gd name="connsiteY0" fmla="*/ 1011693 h 2023385"/>
                <a:gd name="connsiteX1" fmla="*/ 1011693 w 2023385"/>
                <a:gd name="connsiteY1" fmla="*/ 0 h 2023385"/>
                <a:gd name="connsiteX2" fmla="*/ 2023386 w 2023385"/>
                <a:gd name="connsiteY2" fmla="*/ 1011693 h 2023385"/>
                <a:gd name="connsiteX3" fmla="*/ 1011693 w 2023385"/>
                <a:gd name="connsiteY3" fmla="*/ 2023386 h 2023385"/>
                <a:gd name="connsiteX4" fmla="*/ 0 w 2023385"/>
                <a:gd name="connsiteY4" fmla="*/ 1011693 h 202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3385" h="2023385">
                  <a:moveTo>
                    <a:pt x="0" y="1011693"/>
                  </a:moveTo>
                  <a:cubicBezTo>
                    <a:pt x="0" y="452950"/>
                    <a:pt x="452950" y="0"/>
                    <a:pt x="1011693" y="0"/>
                  </a:cubicBezTo>
                  <a:cubicBezTo>
                    <a:pt x="1570436" y="0"/>
                    <a:pt x="2023386" y="452950"/>
                    <a:pt x="2023386" y="1011693"/>
                  </a:cubicBezTo>
                  <a:cubicBezTo>
                    <a:pt x="2023386" y="1570436"/>
                    <a:pt x="1570436" y="2023386"/>
                    <a:pt x="1011693" y="2023386"/>
                  </a:cubicBezTo>
                  <a:cubicBezTo>
                    <a:pt x="452950" y="2023386"/>
                    <a:pt x="0" y="1570436"/>
                    <a:pt x="0" y="1011693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06478" tIns="306478" rIns="306478" bIns="306478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Arrive at meetings on time and  be well-prepared</a:t>
              </a:r>
              <a:endParaRPr lang="en-US" sz="1600" kern="1200" dirty="0"/>
            </a:p>
          </p:txBody>
        </p:sp>
        <p:sp>
          <p:nvSpPr>
            <p:cNvPr id="16" name="Freeform 15"/>
            <p:cNvSpPr/>
            <p:nvPr/>
          </p:nvSpPr>
          <p:spPr>
            <a:xfrm rot="17742857">
              <a:off x="3978722" y="6896602"/>
              <a:ext cx="1012383" cy="45521"/>
            </a:xfrm>
            <a:custGeom>
              <a:avLst/>
              <a:gdLst>
                <a:gd name="connsiteX0" fmla="*/ 0 w 1012383"/>
                <a:gd name="connsiteY0" fmla="*/ 22760 h 45520"/>
                <a:gd name="connsiteX1" fmla="*/ 1012383 w 1012383"/>
                <a:gd name="connsiteY1" fmla="*/ 22760 h 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2383" h="45520">
                  <a:moveTo>
                    <a:pt x="1012383" y="22760"/>
                  </a:moveTo>
                  <a:lnTo>
                    <a:pt x="0" y="2276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580" tIns="-2548" rIns="493583" bIns="-255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640226" y="7275235"/>
              <a:ext cx="3503273" cy="2127310"/>
            </a:xfrm>
            <a:custGeom>
              <a:avLst/>
              <a:gdLst>
                <a:gd name="connsiteX0" fmla="*/ 0 w 2023385"/>
                <a:gd name="connsiteY0" fmla="*/ 1011693 h 2023385"/>
                <a:gd name="connsiteX1" fmla="*/ 1011693 w 2023385"/>
                <a:gd name="connsiteY1" fmla="*/ 0 h 2023385"/>
                <a:gd name="connsiteX2" fmla="*/ 2023386 w 2023385"/>
                <a:gd name="connsiteY2" fmla="*/ 1011693 h 2023385"/>
                <a:gd name="connsiteX3" fmla="*/ 1011693 w 2023385"/>
                <a:gd name="connsiteY3" fmla="*/ 2023386 h 2023385"/>
                <a:gd name="connsiteX4" fmla="*/ 0 w 2023385"/>
                <a:gd name="connsiteY4" fmla="*/ 1011693 h 202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3385" h="2023385">
                  <a:moveTo>
                    <a:pt x="0" y="1011693"/>
                  </a:moveTo>
                  <a:cubicBezTo>
                    <a:pt x="0" y="452950"/>
                    <a:pt x="452950" y="0"/>
                    <a:pt x="1011693" y="0"/>
                  </a:cubicBezTo>
                  <a:cubicBezTo>
                    <a:pt x="1570436" y="0"/>
                    <a:pt x="2023386" y="452950"/>
                    <a:pt x="2023386" y="1011693"/>
                  </a:cubicBezTo>
                  <a:cubicBezTo>
                    <a:pt x="2023386" y="1570436"/>
                    <a:pt x="1570436" y="2023386"/>
                    <a:pt x="1011693" y="2023386"/>
                  </a:cubicBezTo>
                  <a:cubicBezTo>
                    <a:pt x="452950" y="2023386"/>
                    <a:pt x="0" y="1570436"/>
                    <a:pt x="0" y="1011693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06478" tIns="306478" rIns="306478" bIns="306478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Provide you with advice on how your case will be resolved including estimated </a:t>
              </a:r>
              <a:r>
                <a:rPr lang="en-US" sz="1400" dirty="0" smtClean="0"/>
                <a:t>time to its completion, chances of successes and </a:t>
              </a:r>
              <a:r>
                <a:rPr lang="en-US" sz="1400" kern="1200" dirty="0" smtClean="0"/>
                <a:t>any alternative dispute resolution options</a:t>
              </a:r>
              <a:endParaRPr lang="en-US" sz="1600" kern="1200" dirty="0"/>
            </a:p>
          </p:txBody>
        </p:sp>
        <p:sp>
          <p:nvSpPr>
            <p:cNvPr id="18" name="Freeform 17"/>
            <p:cNvSpPr/>
            <p:nvPr/>
          </p:nvSpPr>
          <p:spPr>
            <a:xfrm rot="20828571">
              <a:off x="2975127" y="5884302"/>
              <a:ext cx="1012383" cy="45519"/>
            </a:xfrm>
            <a:custGeom>
              <a:avLst/>
              <a:gdLst>
                <a:gd name="connsiteX0" fmla="*/ 0 w 1012383"/>
                <a:gd name="connsiteY0" fmla="*/ 22760 h 45520"/>
                <a:gd name="connsiteX1" fmla="*/ 1012383 w 1012383"/>
                <a:gd name="connsiteY1" fmla="*/ 22760 h 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2383" h="45520">
                  <a:moveTo>
                    <a:pt x="1012383" y="22760"/>
                  </a:moveTo>
                  <a:lnTo>
                    <a:pt x="0" y="2276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582" tIns="-2550" rIns="493581" bIns="-25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728769" y="5215626"/>
              <a:ext cx="2466767" cy="2023385"/>
            </a:xfrm>
            <a:custGeom>
              <a:avLst/>
              <a:gdLst>
                <a:gd name="connsiteX0" fmla="*/ 0 w 2023385"/>
                <a:gd name="connsiteY0" fmla="*/ 1011693 h 2023385"/>
                <a:gd name="connsiteX1" fmla="*/ 1011693 w 2023385"/>
                <a:gd name="connsiteY1" fmla="*/ 0 h 2023385"/>
                <a:gd name="connsiteX2" fmla="*/ 2023386 w 2023385"/>
                <a:gd name="connsiteY2" fmla="*/ 1011693 h 2023385"/>
                <a:gd name="connsiteX3" fmla="*/ 1011693 w 2023385"/>
                <a:gd name="connsiteY3" fmla="*/ 2023386 h 2023385"/>
                <a:gd name="connsiteX4" fmla="*/ 0 w 2023385"/>
                <a:gd name="connsiteY4" fmla="*/ 1011693 h 202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3385" h="2023385">
                  <a:moveTo>
                    <a:pt x="0" y="1011693"/>
                  </a:moveTo>
                  <a:cubicBezTo>
                    <a:pt x="0" y="452950"/>
                    <a:pt x="452950" y="0"/>
                    <a:pt x="1011693" y="0"/>
                  </a:cubicBezTo>
                  <a:cubicBezTo>
                    <a:pt x="1570436" y="0"/>
                    <a:pt x="2023386" y="452950"/>
                    <a:pt x="2023386" y="1011693"/>
                  </a:cubicBezTo>
                  <a:cubicBezTo>
                    <a:pt x="2023386" y="1570436"/>
                    <a:pt x="1570436" y="2023386"/>
                    <a:pt x="1011693" y="2023386"/>
                  </a:cubicBezTo>
                  <a:cubicBezTo>
                    <a:pt x="452950" y="2023386"/>
                    <a:pt x="0" y="1570436"/>
                    <a:pt x="0" y="1011693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06478" tIns="306478" rIns="306478" bIns="306478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Be respectful of everyone, regardless of their position, role or status.</a:t>
              </a:r>
              <a:endParaRPr lang="en-US" sz="1600" kern="1200" dirty="0"/>
            </a:p>
          </p:txBody>
        </p:sp>
        <p:sp>
          <p:nvSpPr>
            <p:cNvPr id="20" name="Freeform 19"/>
            <p:cNvSpPr/>
            <p:nvPr/>
          </p:nvSpPr>
          <p:spPr>
            <a:xfrm rot="23914286">
              <a:off x="3450578" y="4582651"/>
              <a:ext cx="1012384" cy="45520"/>
            </a:xfrm>
            <a:custGeom>
              <a:avLst/>
              <a:gdLst>
                <a:gd name="connsiteX0" fmla="*/ 0 w 1012383"/>
                <a:gd name="connsiteY0" fmla="*/ 22760 h 45520"/>
                <a:gd name="connsiteX1" fmla="*/ 1012383 w 1012383"/>
                <a:gd name="connsiteY1" fmla="*/ 22760 h 4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2383" h="45520">
                  <a:moveTo>
                    <a:pt x="1012383" y="22760"/>
                  </a:moveTo>
                  <a:lnTo>
                    <a:pt x="0" y="2276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582" tIns="-2549" rIns="493582" bIns="-255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1758347" y="2647333"/>
              <a:ext cx="2023385" cy="2023385"/>
            </a:xfrm>
            <a:custGeom>
              <a:avLst/>
              <a:gdLst>
                <a:gd name="connsiteX0" fmla="*/ 0 w 2023385"/>
                <a:gd name="connsiteY0" fmla="*/ 1011693 h 2023385"/>
                <a:gd name="connsiteX1" fmla="*/ 1011693 w 2023385"/>
                <a:gd name="connsiteY1" fmla="*/ 0 h 2023385"/>
                <a:gd name="connsiteX2" fmla="*/ 2023386 w 2023385"/>
                <a:gd name="connsiteY2" fmla="*/ 1011693 h 2023385"/>
                <a:gd name="connsiteX3" fmla="*/ 1011693 w 2023385"/>
                <a:gd name="connsiteY3" fmla="*/ 2023386 h 2023385"/>
                <a:gd name="connsiteX4" fmla="*/ 0 w 2023385"/>
                <a:gd name="connsiteY4" fmla="*/ 1011693 h 202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3385" h="2023385">
                  <a:moveTo>
                    <a:pt x="0" y="1011693"/>
                  </a:moveTo>
                  <a:cubicBezTo>
                    <a:pt x="0" y="452950"/>
                    <a:pt x="452950" y="0"/>
                    <a:pt x="1011693" y="0"/>
                  </a:cubicBezTo>
                  <a:cubicBezTo>
                    <a:pt x="1570436" y="0"/>
                    <a:pt x="2023386" y="452950"/>
                    <a:pt x="2023386" y="1011693"/>
                  </a:cubicBezTo>
                  <a:cubicBezTo>
                    <a:pt x="2023386" y="1570436"/>
                    <a:pt x="1570436" y="2023386"/>
                    <a:pt x="1011693" y="2023386"/>
                  </a:cubicBezTo>
                  <a:cubicBezTo>
                    <a:pt x="452950" y="2023386"/>
                    <a:pt x="0" y="1570436"/>
                    <a:pt x="0" y="1011693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06478" tIns="306478" rIns="306478" bIns="306478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smtClean="0"/>
                <a:t>Be neat and project the image of success.</a:t>
              </a:r>
              <a:endParaRPr lang="en-US" sz="16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4647028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90599"/>
          </a:xfrm>
        </p:spPr>
        <p:txBody>
          <a:bodyPr anchor="t"/>
          <a:lstStyle/>
          <a:p>
            <a:pPr lvl="1" algn="l"/>
            <a:r>
              <a:rPr lang="en-US" dirty="0" smtClean="0">
                <a:latin typeface="Maiandra GD" panose="020E0502030308020204" pitchFamily="34" charset="0"/>
              </a:rPr>
              <a:t>4)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>
                <a:latin typeface="Maiandra GD" panose="020E0502030308020204" pitchFamily="34" charset="0"/>
              </a:rPr>
              <a:t/>
            </a:r>
            <a:br>
              <a:rPr lang="en-US" sz="1400" dirty="0" smtClean="0">
                <a:latin typeface="Maiandra GD" panose="020E0502030308020204" pitchFamily="34" charset="0"/>
              </a:rPr>
            </a:br>
            <a:r>
              <a:rPr lang="en-US" sz="1400" dirty="0">
                <a:latin typeface="Maiandra GD" panose="020E0502030308020204" pitchFamily="34" charset="0"/>
              </a:rPr>
              <a:t/>
            </a:r>
            <a:br>
              <a:rPr lang="en-US" sz="1400" dirty="0">
                <a:latin typeface="Maiandra GD" panose="020E0502030308020204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524000"/>
            <a:ext cx="7704667" cy="5029200"/>
          </a:xfrm>
        </p:spPr>
        <p:txBody>
          <a:bodyPr anchor="t"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</a:rPr>
              <a:t>Advocate’s Fees – It is good to settle the </a:t>
            </a:r>
            <a:r>
              <a:rPr lang="en-US" sz="2000" dirty="0" smtClean="0">
                <a:latin typeface="Maiandra GD" panose="020E0502030308020204" pitchFamily="34" charset="0"/>
              </a:rPr>
              <a:t>issue on </a:t>
            </a:r>
            <a:r>
              <a:rPr lang="en-US" sz="2000" dirty="0">
                <a:latin typeface="Maiandra GD" panose="020E0502030308020204" pitchFamily="34" charset="0"/>
              </a:rPr>
              <a:t>fees at  the earliest. </a:t>
            </a:r>
            <a:endParaRPr lang="en-US" sz="2000" dirty="0" smtClean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Maiandra GD" panose="020E0502030308020204" pitchFamily="34" charset="0"/>
              </a:rPr>
              <a:t>The </a:t>
            </a:r>
            <a:r>
              <a:rPr lang="en-US" sz="2000" dirty="0">
                <a:latin typeface="Maiandra GD" panose="020E0502030308020204" pitchFamily="34" charset="0"/>
              </a:rPr>
              <a:t>advocate/client fees is governed by the Advocates Remuneration Order. </a:t>
            </a:r>
            <a:endParaRPr lang="en-US" sz="2000" dirty="0" smtClean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Maiandra GD" panose="020E0502030308020204" pitchFamily="34" charset="0"/>
              </a:rPr>
              <a:t>Parties </a:t>
            </a:r>
            <a:r>
              <a:rPr lang="en-US" sz="2000" dirty="0">
                <a:latin typeface="Maiandra GD" panose="020E0502030308020204" pitchFamily="34" charset="0"/>
              </a:rPr>
              <a:t>should clarify and agree on</a:t>
            </a:r>
            <a:r>
              <a:rPr lang="en-US" sz="2000" dirty="0" smtClean="0">
                <a:latin typeface="Maiandra GD" panose="020E0502030308020204" pitchFamily="34" charset="0"/>
              </a:rPr>
              <a:t>:-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Maiandra GD" panose="020E0502030308020204" pitchFamily="34" charset="0"/>
              </a:rPr>
              <a:t>Whether </a:t>
            </a:r>
            <a:r>
              <a:rPr lang="en-US" sz="1800" dirty="0">
                <a:latin typeface="Maiandra GD" panose="020E0502030308020204" pitchFamily="34" charset="0"/>
              </a:rPr>
              <a:t>payment should be lump or by instalments. </a:t>
            </a:r>
            <a:endParaRPr lang="en-US" sz="1800" dirty="0" smtClean="0">
              <a:latin typeface="Maiandra GD" panose="020E0502030308020204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Maiandra GD" panose="020E0502030308020204" pitchFamily="34" charset="0"/>
              </a:rPr>
              <a:t>Whether </a:t>
            </a:r>
            <a:r>
              <a:rPr lang="en-US" sz="1800" dirty="0">
                <a:latin typeface="Maiandra GD" panose="020E0502030308020204" pitchFamily="34" charset="0"/>
              </a:rPr>
              <a:t>the payment will be made upfront or after the conclusion of the </a:t>
            </a:r>
            <a:r>
              <a:rPr lang="en-US" sz="1800" dirty="0" smtClean="0">
                <a:latin typeface="Maiandra GD" panose="020E0502030308020204" pitchFamily="34" charset="0"/>
              </a:rPr>
              <a:t>case.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Maiandra GD" panose="020E0502030308020204" pitchFamily="34" charset="0"/>
              </a:rPr>
              <a:t>How </a:t>
            </a:r>
            <a:r>
              <a:rPr lang="en-US" sz="1800" dirty="0">
                <a:latin typeface="Maiandra GD" panose="020E0502030308020204" pitchFamily="34" charset="0"/>
              </a:rPr>
              <a:t>often you are required to send  money to the </a:t>
            </a:r>
            <a:r>
              <a:rPr lang="en-US" sz="1800" dirty="0" smtClean="0">
                <a:latin typeface="Maiandra GD" panose="020E0502030308020204" pitchFamily="34" charset="0"/>
              </a:rPr>
              <a:t>advocate.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Maiandra GD" panose="020E0502030308020204" pitchFamily="34" charset="0"/>
              </a:rPr>
              <a:t>Mode </a:t>
            </a:r>
            <a:r>
              <a:rPr lang="en-US" sz="1800" dirty="0">
                <a:latin typeface="Maiandra GD" panose="020E0502030308020204" pitchFamily="34" charset="0"/>
              </a:rPr>
              <a:t>of Payment </a:t>
            </a:r>
            <a:r>
              <a:rPr lang="en-US" sz="1800" dirty="0" err="1">
                <a:latin typeface="Maiandra GD" panose="020E0502030308020204" pitchFamily="34" charset="0"/>
              </a:rPr>
              <a:t>i.e</a:t>
            </a:r>
            <a:r>
              <a:rPr lang="en-US" sz="1800" dirty="0">
                <a:latin typeface="Maiandra GD" panose="020E0502030308020204" pitchFamily="34" charset="0"/>
              </a:rPr>
              <a:t> mobile money, cash, </a:t>
            </a:r>
            <a:r>
              <a:rPr lang="en-US" sz="1800" dirty="0" err="1">
                <a:latin typeface="Maiandra GD" panose="020E0502030308020204" pitchFamily="34" charset="0"/>
              </a:rPr>
              <a:t>cheque</a:t>
            </a:r>
            <a:r>
              <a:rPr lang="en-US" sz="1800" dirty="0">
                <a:latin typeface="Maiandra GD" panose="020E0502030308020204" pitchFamily="34" charset="0"/>
              </a:rPr>
              <a:t> or bank transfers. </a:t>
            </a:r>
            <a:endParaRPr lang="en-US" sz="1800" dirty="0" smtClean="0">
              <a:latin typeface="Maiandra GD" panose="020E0502030308020204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Maiandra GD" panose="020E0502030308020204" pitchFamily="34" charset="0"/>
              </a:rPr>
              <a:t>Having </a:t>
            </a:r>
            <a:r>
              <a:rPr lang="en-US" sz="1800" dirty="0">
                <a:latin typeface="Maiandra GD" panose="020E0502030308020204" pitchFamily="34" charset="0"/>
              </a:rPr>
              <a:t>a valid written fees Agreement</a:t>
            </a:r>
            <a:r>
              <a:rPr lang="en-US" dirty="0">
                <a:latin typeface="Maiandra GD" panose="020E0502030308020204" pitchFamily="34" charset="0"/>
              </a:rPr>
              <a:t>.</a:t>
            </a:r>
            <a:r>
              <a:rPr lang="en-US" sz="2800" dirty="0">
                <a:latin typeface="Maiandra GD" panose="020E0502030308020204" pitchFamily="34" charset="0"/>
              </a:rPr>
              <a:t/>
            </a:r>
            <a:br>
              <a:rPr lang="en-US" sz="2800" dirty="0">
                <a:latin typeface="Maiandra GD" panose="020E0502030308020204" pitchFamily="34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52400"/>
            <a:ext cx="4953000" cy="140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0728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38199"/>
          </a:xfrm>
        </p:spPr>
        <p:txBody>
          <a:bodyPr/>
          <a:lstStyle/>
          <a:p>
            <a:r>
              <a:rPr lang="en-US" dirty="0">
                <a:latin typeface="Maiandra GD" panose="020E0502030308020204" pitchFamily="34" charset="0"/>
              </a:rPr>
              <a:t>5) </a:t>
            </a:r>
            <a:r>
              <a:rPr lang="en-US" b="1" dirty="0">
                <a:latin typeface="Maiandra GD" panose="020E0502030308020204" pitchFamily="34" charset="0"/>
              </a:rPr>
              <a:t>References on the Advocate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82133" y="1524000"/>
            <a:ext cx="7933267" cy="4267200"/>
          </a:xfrm>
        </p:spPr>
        <p:txBody>
          <a:bodyPr anchor="t"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latin typeface="Maiandra GD" panose="020E0502030308020204" pitchFamily="34" charset="0"/>
              </a:rPr>
              <a:t>The client should consult on </a:t>
            </a:r>
            <a:r>
              <a:rPr lang="en-US" dirty="0">
                <a:latin typeface="Maiandra GD" panose="020E0502030308020204" pitchFamily="34" charset="0"/>
              </a:rPr>
              <a:t>references about the advocate </a:t>
            </a:r>
            <a:r>
              <a:rPr lang="en-US" dirty="0" smtClean="0">
                <a:latin typeface="Maiandra GD" panose="020E0502030308020204" pitchFamily="34" charset="0"/>
              </a:rPr>
              <a:t>they </a:t>
            </a:r>
            <a:r>
              <a:rPr lang="en-US" dirty="0">
                <a:latin typeface="Maiandra GD" panose="020E0502030308020204" pitchFamily="34" charset="0"/>
              </a:rPr>
              <a:t>want to act for </a:t>
            </a:r>
            <a:r>
              <a:rPr lang="en-US" dirty="0" smtClean="0">
                <a:latin typeface="Maiandra GD" panose="020E0502030308020204" pitchFamily="34" charset="0"/>
              </a:rPr>
              <a:t>them. </a:t>
            </a:r>
          </a:p>
          <a:p>
            <a:pPr marL="0" indent="0" algn="just">
              <a:buNone/>
            </a:pPr>
            <a:endParaRPr lang="en-US" dirty="0" smtClean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latin typeface="Maiandra GD" panose="020E0502030308020204" pitchFamily="34" charset="0"/>
              </a:rPr>
              <a:t>The </a:t>
            </a:r>
            <a:r>
              <a:rPr lang="en-US" dirty="0">
                <a:latin typeface="Maiandra GD" panose="020E0502030308020204" pitchFamily="34" charset="0"/>
              </a:rPr>
              <a:t>Advocate’s references can be his professional body or clients he has worked with </a:t>
            </a:r>
            <a:r>
              <a:rPr lang="en-US" dirty="0" smtClean="0">
                <a:latin typeface="Maiandra GD" panose="020E0502030308020204" pitchFamily="34" charset="0"/>
              </a:rPr>
              <a:t>before.</a:t>
            </a:r>
          </a:p>
          <a:p>
            <a:pPr marL="0" indent="0" algn="just">
              <a:buNone/>
            </a:pPr>
            <a:endParaRPr lang="en-US" dirty="0" smtClean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>
                <a:latin typeface="Maiandra GD" panose="020E0502030308020204" pitchFamily="34" charset="0"/>
              </a:rPr>
              <a:t>The client </a:t>
            </a:r>
            <a:r>
              <a:rPr lang="en-US" dirty="0" smtClean="0">
                <a:latin typeface="Maiandra GD" panose="020E0502030308020204" pitchFamily="34" charset="0"/>
              </a:rPr>
              <a:t>may consult </a:t>
            </a:r>
            <a:r>
              <a:rPr lang="en-US" dirty="0">
                <a:latin typeface="Maiandra GD" panose="020E0502030308020204" pitchFamily="34" charset="0"/>
              </a:rPr>
              <a:t>with the Advocates Complaints Commission and the Law Society of Kenya as to whether the advocate has any disciplinary matter.</a:t>
            </a:r>
            <a:r>
              <a:rPr lang="en-US" sz="4400" dirty="0">
                <a:latin typeface="Maiandra GD" panose="020E0502030308020204" pitchFamily="34" charset="0"/>
              </a:rPr>
              <a:t/>
            </a:r>
            <a:br>
              <a:rPr lang="en-US" sz="4400" dirty="0">
                <a:latin typeface="Maiandra GD" panose="020E0502030308020204" pitchFamily="34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960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85799"/>
          </a:xfrm>
        </p:spPr>
        <p:txBody>
          <a:bodyPr anchor="t"/>
          <a:lstStyle/>
          <a:p>
            <a:pPr algn="l"/>
            <a:r>
              <a:rPr lang="en-US" sz="3200" b="1" dirty="0" smtClean="0">
                <a:latin typeface="Maiandra GD" panose="020E0502030308020204" pitchFamily="34" charset="0"/>
              </a:rPr>
              <a:t>6) Region/Locality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>
                <a:latin typeface="Maiandra GD" panose="020E0502030308020204" pitchFamily="34" charset="0"/>
              </a:rPr>
              <a:t/>
            </a:r>
            <a:br>
              <a:rPr lang="en-US" sz="1800" dirty="0">
                <a:latin typeface="Maiandra GD" panose="020E0502030308020204" pitchFamily="34" charset="0"/>
              </a:rPr>
            </a:br>
            <a:r>
              <a:rPr lang="en-US" sz="1800" dirty="0" smtClean="0">
                <a:latin typeface="Maiandra GD" panose="020E0502030308020204" pitchFamily="34" charset="0"/>
              </a:rPr>
              <a:t/>
            </a:r>
            <a:br>
              <a:rPr lang="en-US" sz="1800" dirty="0" smtClean="0">
                <a:latin typeface="Maiandra GD" panose="020E0502030308020204" pitchFamily="34" charset="0"/>
              </a:rPr>
            </a:br>
            <a:endParaRPr lang="en-US" sz="3200" dirty="0">
              <a:latin typeface="Maiandra GD" panose="020E0502030308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143000"/>
            <a:ext cx="8056359" cy="5410200"/>
          </a:xfrm>
        </p:spPr>
        <p:txBody>
          <a:bodyPr anchor="t"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latin typeface="Maiandra GD" panose="020E0502030308020204" pitchFamily="34" charset="0"/>
              </a:rPr>
              <a:t>It is advisable that you appoint an advocate who is within your reach or locality as this will allow you to easily have a face to face meeting with the advocate whenever a need arises. </a:t>
            </a:r>
            <a:endParaRPr lang="en-US" sz="1800" dirty="0" smtClean="0">
              <a:latin typeface="Maiandra GD" panose="020E050203030802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Maiandra GD" panose="020E0502030308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Maiandra GD" panose="020E0502030308020204" pitchFamily="34" charset="0"/>
              </a:rPr>
              <a:t>It </a:t>
            </a:r>
            <a:r>
              <a:rPr lang="en-US" sz="1800" dirty="0">
                <a:latin typeface="Maiandra GD" panose="020E0502030308020204" pitchFamily="34" charset="0"/>
              </a:rPr>
              <a:t>also eases the process of the advocate visiting the site where the case arose and cuts down transport </a:t>
            </a:r>
            <a:r>
              <a:rPr lang="en-US" sz="1800" dirty="0" smtClean="0">
                <a:latin typeface="Maiandra GD" panose="020E0502030308020204" pitchFamily="34" charset="0"/>
              </a:rPr>
              <a:t>costs.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dirty="0">
              <a:latin typeface="Maiandra GD" panose="020E0502030308020204" pitchFamily="34" charset="0"/>
            </a:endParaRPr>
          </a:p>
          <a:p>
            <a:pPr marL="0" indent="0">
              <a:buNone/>
            </a:pPr>
            <a:r>
              <a:rPr lang="en-US" sz="3200" b="1" dirty="0" smtClean="0">
                <a:latin typeface="Maiandra GD" panose="020E0502030308020204" pitchFamily="34" charset="0"/>
              </a:rPr>
              <a:t>7) Communication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Maiandra GD" panose="020E0502030308020204" pitchFamily="34" charset="0"/>
              </a:rPr>
              <a:t>There </a:t>
            </a:r>
            <a:r>
              <a:rPr lang="en-US" sz="1800" dirty="0">
                <a:latin typeface="Maiandra GD" panose="020E0502030308020204" pitchFamily="34" charset="0"/>
              </a:rPr>
              <a:t>are different modes of communication including but not limited to letters,</a:t>
            </a:r>
            <a:r>
              <a:rPr lang="en-US" sz="1800" b="1" dirty="0">
                <a:latin typeface="Maiandra GD" panose="020E0502030308020204" pitchFamily="34" charset="0"/>
              </a:rPr>
              <a:t> </a:t>
            </a:r>
            <a:r>
              <a:rPr lang="en-US" sz="1800" dirty="0">
                <a:latin typeface="Maiandra GD" panose="020E0502030308020204" pitchFamily="34" charset="0"/>
              </a:rPr>
              <a:t>Email, telephone calls, </a:t>
            </a:r>
            <a:r>
              <a:rPr lang="en-US" sz="1800" dirty="0" smtClean="0">
                <a:latin typeface="Maiandra GD" panose="020E0502030308020204" pitchFamily="34" charset="0"/>
              </a:rPr>
              <a:t>WhatsApp</a:t>
            </a:r>
            <a:r>
              <a:rPr lang="en-US" sz="1800" dirty="0">
                <a:latin typeface="Maiandra GD" panose="020E0502030308020204" pitchFamily="34" charset="0"/>
              </a:rPr>
              <a:t>, skype, zoom etc. </a:t>
            </a:r>
            <a:endParaRPr lang="en-US" sz="1800" dirty="0" smtClean="0">
              <a:latin typeface="Maiandra GD" panose="020E050203030802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Maiandra GD" panose="020E0502030308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Maiandra GD" panose="020E0502030308020204" pitchFamily="34" charset="0"/>
              </a:rPr>
              <a:t>It </a:t>
            </a:r>
            <a:r>
              <a:rPr lang="en-US" sz="1800" dirty="0">
                <a:latin typeface="Maiandra GD" panose="020E0502030308020204" pitchFamily="34" charset="0"/>
              </a:rPr>
              <a:t>is important at the onset of the </a:t>
            </a:r>
            <a:r>
              <a:rPr lang="en-US" sz="1800" dirty="0" smtClean="0">
                <a:latin typeface="Maiandra GD" panose="020E0502030308020204" pitchFamily="34" charset="0"/>
              </a:rPr>
              <a:t>advocate/client </a:t>
            </a:r>
            <a:r>
              <a:rPr lang="en-US" sz="1800" dirty="0">
                <a:latin typeface="Maiandra GD" panose="020E0502030308020204" pitchFamily="34" charset="0"/>
              </a:rPr>
              <a:t>relationship to agree on the mode, time and frequency of the communication.</a:t>
            </a:r>
            <a:r>
              <a:rPr lang="en-US" sz="1200" dirty="0">
                <a:latin typeface="Maiandra GD" panose="020E0502030308020204" pitchFamily="34" charset="0"/>
              </a:rPr>
              <a:t/>
            </a:r>
            <a:br>
              <a:rPr lang="en-US" sz="1200" dirty="0">
                <a:latin typeface="Maiandra GD" panose="020E0502030308020204" pitchFamily="34" charset="0"/>
              </a:rPr>
            </a:br>
            <a:r>
              <a:rPr lang="en-US" sz="1200" dirty="0">
                <a:latin typeface="Maiandra GD" panose="020E0502030308020204" pitchFamily="34" charset="0"/>
              </a:rPr>
              <a:t/>
            </a:r>
            <a:br>
              <a:rPr lang="en-US" sz="1200" dirty="0">
                <a:latin typeface="Maiandra GD" panose="020E0502030308020204" pitchFamily="34" charset="0"/>
              </a:rPr>
            </a:br>
            <a:r>
              <a:rPr lang="en-US" sz="1800" b="1" dirty="0">
                <a:latin typeface="Maiandra GD" panose="020E0502030308020204" pitchFamily="34" charset="0"/>
              </a:rPr>
              <a:t/>
            </a:r>
            <a:br>
              <a:rPr lang="en-US" sz="1800" b="1" dirty="0">
                <a:latin typeface="Maiandra GD" panose="020E0502030308020204" pitchFamily="34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352800"/>
            <a:ext cx="4237892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4254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04667" cy="761999"/>
          </a:xfrm>
        </p:spPr>
        <p:txBody>
          <a:bodyPr/>
          <a:lstStyle/>
          <a:p>
            <a:pPr algn="l"/>
            <a:r>
              <a:rPr lang="en-US" sz="3200" b="1" dirty="0">
                <a:latin typeface="Maiandra GD" panose="020E0502030308020204" pitchFamily="34" charset="0"/>
              </a:rPr>
              <a:t>8) Size of the Law Firm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990600"/>
            <a:ext cx="8161867" cy="5638800"/>
          </a:xfrm>
        </p:spPr>
        <p:txBody>
          <a:bodyPr anchor="t"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</a:rPr>
              <a:t>The size of your advocate’s law firm can affect your decision in a few ways. </a:t>
            </a:r>
            <a:endParaRPr lang="en-US" sz="2000" dirty="0" smtClean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Maiandra GD" panose="020E0502030308020204" pitchFamily="34" charset="0"/>
              </a:rPr>
              <a:t>For </a:t>
            </a:r>
            <a:r>
              <a:rPr lang="en-US" sz="2000" dirty="0">
                <a:latin typeface="Maiandra GD" panose="020E0502030308020204" pitchFamily="34" charset="0"/>
              </a:rPr>
              <a:t>example, big law firms are </a:t>
            </a:r>
            <a:r>
              <a:rPr lang="en-US" sz="2000" dirty="0" smtClean="0">
                <a:latin typeface="Maiandra GD" panose="020E0502030308020204" pitchFamily="34" charset="0"/>
              </a:rPr>
              <a:t>well established</a:t>
            </a:r>
            <a:r>
              <a:rPr lang="en-US" sz="2000" dirty="0">
                <a:latin typeface="Maiandra GD" panose="020E0502030308020204" pitchFamily="34" charset="0"/>
              </a:rPr>
              <a:t>, have greater resources but can be costly; smaller law firms on the other hand are </a:t>
            </a:r>
            <a:r>
              <a:rPr lang="en-US" sz="2000" dirty="0" smtClean="0">
                <a:latin typeface="Maiandra GD" panose="020E0502030308020204" pitchFamily="34" charset="0"/>
              </a:rPr>
              <a:t>more personal </a:t>
            </a:r>
            <a:r>
              <a:rPr lang="en-US" sz="2000" dirty="0">
                <a:latin typeface="Maiandra GD" panose="020E0502030308020204" pitchFamily="34" charset="0"/>
              </a:rPr>
              <a:t>and perhaps less expensive but they may be limited in their service if they don’t specialize in the area of law a client desires</a:t>
            </a:r>
            <a:r>
              <a:rPr lang="en-US" sz="2000" dirty="0" smtClean="0">
                <a:latin typeface="Maiandra GD" panose="020E0502030308020204" pitchFamily="34" charset="0"/>
              </a:rPr>
              <a:t>.</a:t>
            </a:r>
          </a:p>
          <a:p>
            <a:pPr marL="0" indent="0" algn="just">
              <a:buNone/>
            </a:pPr>
            <a:endParaRPr lang="en-US" sz="2000" dirty="0" smtClean="0">
              <a:latin typeface="Maiandra GD" panose="020E0502030308020204" pitchFamily="34" charset="0"/>
            </a:endParaRPr>
          </a:p>
          <a:p>
            <a:pPr marL="0" indent="0">
              <a:buNone/>
            </a:pPr>
            <a:r>
              <a:rPr lang="en-US" sz="3200" b="1" dirty="0" smtClean="0">
                <a:latin typeface="Maiandra GD" panose="020E0502030308020204" pitchFamily="34" charset="0"/>
              </a:rPr>
              <a:t>9) Compatibility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Maiandra GD" panose="020E0502030308020204" pitchFamily="34" charset="0"/>
              </a:rPr>
              <a:t>The character of the advocate you want to appoint is key. </a:t>
            </a:r>
            <a:endParaRPr lang="en-US" sz="2000" dirty="0" smtClean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Maiandra GD" panose="020E0502030308020204" pitchFamily="34" charset="0"/>
              </a:rPr>
              <a:t>A </a:t>
            </a:r>
            <a:r>
              <a:rPr lang="en-US" sz="2000" dirty="0">
                <a:latin typeface="Maiandra GD" panose="020E0502030308020204" pitchFamily="34" charset="0"/>
              </a:rPr>
              <a:t>client should settle on an advocate who is trustworthy and makes them feel comfortable. </a:t>
            </a:r>
            <a:endParaRPr lang="en-US" sz="2000" dirty="0" smtClean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Maiandra GD" panose="020E0502030308020204" pitchFamily="34" charset="0"/>
              </a:rPr>
              <a:t>The </a:t>
            </a:r>
            <a:r>
              <a:rPr lang="en-US" sz="2000" dirty="0">
                <a:latin typeface="Maiandra GD" panose="020E0502030308020204" pitchFamily="34" charset="0"/>
              </a:rPr>
              <a:t>client should consider an advocate who is hard working, exercises good judgement and is thorough and thoughtful in the process.</a:t>
            </a:r>
            <a:endParaRPr lang="en-US" sz="2000" b="1" dirty="0" smtClean="0">
              <a:latin typeface="Maiandra GD" panose="020E0502030308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8965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4580467" cy="1295399"/>
          </a:xfrm>
        </p:spPr>
        <p:txBody>
          <a:bodyPr anchor="t"/>
          <a:lstStyle/>
          <a:p>
            <a:pPr algn="l"/>
            <a:r>
              <a:rPr lang="en-US" sz="1800" dirty="0">
                <a:latin typeface="Maiandra GD" panose="020E0502030308020204" pitchFamily="34" charset="0"/>
              </a:rPr>
              <a:t/>
            </a:r>
            <a:br>
              <a:rPr lang="en-US" sz="1800" dirty="0">
                <a:latin typeface="Maiandra GD" panose="020E0502030308020204" pitchFamily="34" charset="0"/>
              </a:rPr>
            </a:br>
            <a:r>
              <a:rPr lang="en-US" sz="3200" b="1" dirty="0">
                <a:latin typeface="Maiandra GD" panose="020E0502030308020204" pitchFamily="34" charset="0"/>
              </a:rPr>
              <a:t>10</a:t>
            </a:r>
            <a:r>
              <a:rPr lang="en-US" sz="3200" b="1" dirty="0" smtClean="0">
                <a:latin typeface="Maiandra GD" panose="020E0502030308020204" pitchFamily="34" charset="0"/>
              </a:rPr>
              <a:t>) Availability</a:t>
            </a:r>
            <a:br>
              <a:rPr lang="en-US" sz="3200" b="1" dirty="0" smtClean="0">
                <a:latin typeface="Maiandra GD" panose="020E0502030308020204" pitchFamily="34" charset="0"/>
              </a:rPr>
            </a:br>
            <a:r>
              <a:rPr lang="en-US" sz="3200" b="1" dirty="0" smtClean="0">
                <a:latin typeface="Maiandra GD" panose="020E0502030308020204" pitchFamily="34" charset="0"/>
              </a:rPr>
              <a:t/>
            </a:r>
            <a:br>
              <a:rPr lang="en-US" sz="3200" b="1" dirty="0" smtClean="0">
                <a:latin typeface="Maiandra GD" panose="020E0502030308020204" pitchFamily="34" charset="0"/>
              </a:rPr>
            </a:br>
            <a:endParaRPr lang="en-US" sz="1200" dirty="0">
              <a:latin typeface="Maiandra GD" panose="020E0502030308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828800"/>
            <a:ext cx="7857067" cy="4171016"/>
          </a:xfrm>
        </p:spPr>
        <p:txBody>
          <a:bodyPr anchor="t"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dirty="0">
                <a:latin typeface="Maiandra GD" panose="020E0502030308020204" pitchFamily="34" charset="0"/>
              </a:rPr>
              <a:t>Enquire whether the advocate you want to appoint has enough time to dedicate to your case</a:t>
            </a:r>
            <a:r>
              <a:rPr lang="en-US" dirty="0" smtClean="0">
                <a:latin typeface="Maiandra GD" panose="020E0502030308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n-US" dirty="0" smtClean="0">
                <a:latin typeface="Maiandra GD" panose="020E0502030308020204" pitchFamily="34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latin typeface="Maiandra GD" panose="020E0502030308020204" pitchFamily="34" charset="0"/>
              </a:rPr>
              <a:t>Enquire </a:t>
            </a:r>
            <a:r>
              <a:rPr lang="en-US" dirty="0">
                <a:latin typeface="Maiandra GD" panose="020E0502030308020204" pitchFamily="34" charset="0"/>
              </a:rPr>
              <a:t>as to whether they will take up your case immediately. </a:t>
            </a:r>
            <a:endParaRPr lang="en-US" dirty="0" smtClean="0">
              <a:latin typeface="Maiandra GD" panose="020E0502030308020204" pitchFamily="34" charset="0"/>
            </a:endParaRPr>
          </a:p>
          <a:p>
            <a:pPr marL="0" indent="0" algn="just">
              <a:buNone/>
            </a:pPr>
            <a:endParaRPr lang="en-US" dirty="0" smtClean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latin typeface="Maiandra GD" panose="020E0502030308020204" pitchFamily="34" charset="0"/>
              </a:rPr>
              <a:t>If </a:t>
            </a:r>
            <a:r>
              <a:rPr lang="en-US" dirty="0">
                <a:latin typeface="Maiandra GD" panose="020E0502030308020204" pitchFamily="34" charset="0"/>
              </a:rPr>
              <a:t>the advocate appears to be overworked or has a huge caseload consider looking for another advocate who has time to attend to your needs.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52400"/>
            <a:ext cx="2286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5270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1981200"/>
            <a:ext cx="7704667" cy="4343400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latin typeface="Maiandra GD" panose="020E0502030308020204" pitchFamily="34" charset="0"/>
              </a:rPr>
              <a:t>Upon appointing </a:t>
            </a:r>
            <a:r>
              <a:rPr lang="en-US" b="1" dirty="0">
                <a:latin typeface="Maiandra GD" panose="020E0502030308020204" pitchFamily="34" charset="0"/>
              </a:rPr>
              <a:t>an </a:t>
            </a:r>
            <a:r>
              <a:rPr lang="en-US" b="1" dirty="0" smtClean="0">
                <a:latin typeface="Maiandra GD" panose="020E0502030308020204" pitchFamily="34" charset="0"/>
              </a:rPr>
              <a:t>advocate, a client has the following duties and responsibilities, to:- </a:t>
            </a:r>
            <a:endParaRPr lang="en-US" sz="2400" b="1" dirty="0" smtClean="0">
              <a:latin typeface="Maiandra GD" panose="020E0502030308020204" pitchFamily="34" charset="0"/>
            </a:endParaRPr>
          </a:p>
          <a:p>
            <a:pPr marL="685800" lvl="3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Maiandra GD" panose="020E0502030308020204" pitchFamily="34" charset="0"/>
              </a:rPr>
              <a:t>Give the </a:t>
            </a:r>
            <a:r>
              <a:rPr lang="en-GB" sz="2000" dirty="0">
                <a:latin typeface="Maiandra GD" panose="020E0502030308020204" pitchFamily="34" charset="0"/>
              </a:rPr>
              <a:t>advocate the complete story. </a:t>
            </a:r>
            <a:endParaRPr lang="en-GB" sz="2000" dirty="0" smtClean="0">
              <a:latin typeface="Maiandra GD" panose="020E0502030308020204" pitchFamily="34" charset="0"/>
            </a:endParaRPr>
          </a:p>
          <a:p>
            <a:pPr marL="685800" lvl="3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Maiandra GD" panose="020E0502030308020204" pitchFamily="34" charset="0"/>
              </a:rPr>
              <a:t>Provide the necessary supporting documents</a:t>
            </a:r>
            <a:endParaRPr lang="en-US" sz="2000" dirty="0">
              <a:latin typeface="Maiandra GD" panose="020E0502030308020204" pitchFamily="34" charset="0"/>
            </a:endParaRPr>
          </a:p>
          <a:p>
            <a:pPr marL="685800" lvl="3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Maiandra GD" panose="020E0502030308020204" pitchFamily="34" charset="0"/>
              </a:rPr>
              <a:t>Prepare for </a:t>
            </a:r>
            <a:r>
              <a:rPr lang="en-GB" sz="2000" dirty="0">
                <a:latin typeface="Maiandra GD" panose="020E0502030308020204" pitchFamily="34" charset="0"/>
              </a:rPr>
              <a:t>phone calls and meetings. </a:t>
            </a:r>
            <a:endParaRPr lang="en-GB" sz="2000" dirty="0" smtClean="0">
              <a:latin typeface="Maiandra GD" panose="020E0502030308020204" pitchFamily="34" charset="0"/>
            </a:endParaRPr>
          </a:p>
          <a:p>
            <a:pPr marL="685800" lvl="3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Maiandra GD" panose="020E0502030308020204" pitchFamily="34" charset="0"/>
              </a:rPr>
              <a:t>Report to the advocate’s office promptly when requested to.</a:t>
            </a:r>
          </a:p>
          <a:p>
            <a:pPr marL="685800" lvl="3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Maiandra GD" panose="020E0502030308020204" pitchFamily="34" charset="0"/>
              </a:rPr>
              <a:t>Respond promptly to the correspondences from the advocate</a:t>
            </a:r>
            <a:endParaRPr lang="en-US" sz="2000" dirty="0">
              <a:latin typeface="Maiandra GD" panose="020E0502030308020204" pitchFamily="34" charset="0"/>
            </a:endParaRPr>
          </a:p>
          <a:p>
            <a:pPr marL="685800" lvl="3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Maiandra GD" panose="020E0502030308020204" pitchFamily="34" charset="0"/>
              </a:rPr>
              <a:t>Keep the advocate informed of any developments in the case </a:t>
            </a:r>
            <a:endParaRPr lang="en-US" sz="2000" dirty="0">
              <a:latin typeface="Maiandra GD" panose="020E0502030308020204" pitchFamily="34" charset="0"/>
            </a:endParaRPr>
          </a:p>
          <a:p>
            <a:pPr marL="685800" lvl="3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Maiandra GD" panose="020E0502030308020204" pitchFamily="34" charset="0"/>
              </a:rPr>
              <a:t>Ask the advocate </a:t>
            </a:r>
            <a:r>
              <a:rPr lang="en-GB" sz="2000" dirty="0">
                <a:latin typeface="Maiandra GD" panose="020E0502030308020204" pitchFamily="34" charset="0"/>
              </a:rPr>
              <a:t>questions about the case. </a:t>
            </a:r>
            <a:endParaRPr lang="en-GB" sz="2000" dirty="0" smtClean="0">
              <a:latin typeface="Maiandra GD" panose="020E0502030308020204" pitchFamily="34" charset="0"/>
            </a:endParaRPr>
          </a:p>
          <a:p>
            <a:pPr marL="685800" lvl="3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Maiandra GD" panose="020E0502030308020204" pitchFamily="34" charset="0"/>
              </a:rPr>
              <a:t>Be courteous and respectful</a:t>
            </a:r>
            <a:endParaRPr lang="en-GB" sz="2000" dirty="0">
              <a:latin typeface="Maiandra GD" panose="020E0502030308020204" pitchFamily="34" charset="0"/>
            </a:endParaRPr>
          </a:p>
          <a:p>
            <a:pPr marL="685800" lvl="3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Maiandra GD" panose="020E0502030308020204" pitchFamily="34" charset="0"/>
              </a:rPr>
              <a:t>Trust the </a:t>
            </a:r>
            <a:r>
              <a:rPr lang="en-GB" sz="2000" dirty="0">
                <a:latin typeface="Maiandra GD" panose="020E0502030308020204" pitchFamily="34" charset="0"/>
              </a:rPr>
              <a:t>advocate. </a:t>
            </a:r>
            <a:endParaRPr lang="en-US" sz="2000" dirty="0">
              <a:latin typeface="Maiandra GD" panose="020E0502030308020204" pitchFamily="34" charset="0"/>
            </a:endParaRP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04800"/>
            <a:ext cx="4402015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715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48763"/>
            <a:ext cx="4724400" cy="914399"/>
          </a:xfrm>
        </p:spPr>
        <p:txBody>
          <a:bodyPr/>
          <a:lstStyle/>
          <a:p>
            <a:r>
              <a:rPr lang="en-US" sz="2800" b="1" dirty="0" smtClean="0">
                <a:latin typeface="Maiandra GD" panose="020E0502030308020204" pitchFamily="34" charset="0"/>
              </a:rPr>
              <a:t>Termination of An Advocate-Client Relationship  </a:t>
            </a:r>
            <a:endParaRPr lang="en-US" sz="2800" b="1" dirty="0">
              <a:latin typeface="Maiandra GD" panose="020E0502030308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82133" y="1524000"/>
            <a:ext cx="3739896" cy="4876800"/>
          </a:xfrm>
        </p:spPr>
        <p:txBody>
          <a:bodyPr anchor="t">
            <a:normAutofit fontScale="62500" lnSpcReduction="20000"/>
          </a:bodyPr>
          <a:lstStyle/>
          <a:p>
            <a:pPr marL="0" indent="0" algn="just">
              <a:buNone/>
            </a:pPr>
            <a:r>
              <a:rPr lang="en-US" sz="3300" b="1" dirty="0" smtClean="0">
                <a:latin typeface="Maiandra GD" panose="020E0502030308020204" pitchFamily="34" charset="0"/>
              </a:rPr>
              <a:t>A </a:t>
            </a:r>
            <a:r>
              <a:rPr lang="en-US" sz="3300" b="1" dirty="0">
                <a:latin typeface="Maiandra GD" panose="020E0502030308020204" pitchFamily="34" charset="0"/>
              </a:rPr>
              <a:t>client can terminate an advocate/client relationship when the advocate:-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3300" dirty="0">
                <a:latin typeface="Maiandra GD" panose="020E0502030308020204" pitchFamily="34" charset="0"/>
              </a:rPr>
              <a:t>Fails to account and or withholds clients funds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3300" dirty="0">
                <a:latin typeface="Maiandra GD" panose="020E0502030308020204" pitchFamily="34" charset="0"/>
              </a:rPr>
              <a:t>Fails to keep the client informed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3300" dirty="0" smtClean="0">
                <a:latin typeface="Maiandra GD" panose="020E0502030308020204" pitchFamily="34" charset="0"/>
              </a:rPr>
              <a:t>Issues a </a:t>
            </a:r>
            <a:r>
              <a:rPr lang="en-US" sz="3300" dirty="0" err="1" smtClean="0">
                <a:latin typeface="Maiandra GD" panose="020E0502030308020204" pitchFamily="34" charset="0"/>
              </a:rPr>
              <a:t>cheque</a:t>
            </a:r>
            <a:r>
              <a:rPr lang="en-US" sz="3300" dirty="0" smtClean="0">
                <a:latin typeface="Maiandra GD" panose="020E0502030308020204" pitchFamily="34" charset="0"/>
              </a:rPr>
              <a:t>(s) </a:t>
            </a:r>
            <a:r>
              <a:rPr lang="en-US" sz="3300" dirty="0">
                <a:latin typeface="Maiandra GD" panose="020E0502030308020204" pitchFamily="34" charset="0"/>
              </a:rPr>
              <a:t>that </a:t>
            </a:r>
            <a:r>
              <a:rPr lang="en-US" sz="3300" dirty="0" smtClean="0">
                <a:latin typeface="Maiandra GD" panose="020E0502030308020204" pitchFamily="34" charset="0"/>
              </a:rPr>
              <a:t>is dishonored </a:t>
            </a:r>
            <a:r>
              <a:rPr lang="en-US" sz="3300" dirty="0">
                <a:latin typeface="Maiandra GD" panose="020E0502030308020204" pitchFamily="34" charset="0"/>
              </a:rPr>
              <a:t>upon presentation at the bank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3300" dirty="0">
                <a:latin typeface="Maiandra GD" panose="020E0502030308020204" pitchFamily="34" charset="0"/>
              </a:rPr>
              <a:t>Fails to </a:t>
            </a:r>
            <a:r>
              <a:rPr lang="en-US" sz="3300" dirty="0" err="1">
                <a:latin typeface="Maiandra GD" panose="020E0502030308020204" pitchFamily="34" charset="0"/>
              </a:rPr>
              <a:t>honour</a:t>
            </a:r>
            <a:r>
              <a:rPr lang="en-US" sz="3300" dirty="0">
                <a:latin typeface="Maiandra GD" panose="020E0502030308020204" pitchFamily="34" charset="0"/>
              </a:rPr>
              <a:t> a professional undertaking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3300" dirty="0">
                <a:latin typeface="Maiandra GD" panose="020E0502030308020204" pitchFamily="34" charset="0"/>
              </a:rPr>
              <a:t>Acts contrary </a:t>
            </a:r>
            <a:r>
              <a:rPr lang="en-US" sz="3300" dirty="0" smtClean="0">
                <a:latin typeface="Maiandra GD" panose="020E0502030308020204" pitchFamily="34" charset="0"/>
              </a:rPr>
              <a:t>to client’s instructions</a:t>
            </a:r>
            <a:endParaRPr lang="en-US" sz="3300" dirty="0">
              <a:latin typeface="Maiandra GD" panose="020E0502030308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b="1" dirty="0">
              <a:latin typeface="Maiandra GD" panose="020E0502030308020204" pitchFamily="34" charset="0"/>
            </a:endParaRP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946904" y="1676400"/>
            <a:ext cx="3739896" cy="4572000"/>
          </a:xfrm>
        </p:spPr>
        <p:txBody>
          <a:bodyPr anchor="t"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sz="2900" dirty="0">
                <a:latin typeface="Maiandra GD" panose="020E0502030308020204" pitchFamily="34" charset="0"/>
              </a:rPr>
              <a:t>Fails </a:t>
            </a:r>
            <a:r>
              <a:rPr lang="en-US" sz="2900" dirty="0" smtClean="0">
                <a:latin typeface="Maiandra GD" panose="020E0502030308020204" pitchFamily="34" charset="0"/>
              </a:rPr>
              <a:t>to advise </a:t>
            </a:r>
            <a:r>
              <a:rPr lang="en-US" sz="2900" dirty="0">
                <a:latin typeface="Maiandra GD" panose="020E0502030308020204" pitchFamily="34" charset="0"/>
              </a:rPr>
              <a:t>the client on costs and or overcharges the client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900" dirty="0" smtClean="0">
                <a:latin typeface="Maiandra GD" panose="020E0502030308020204" pitchFamily="34" charset="0"/>
              </a:rPr>
              <a:t>Fails </a:t>
            </a:r>
            <a:r>
              <a:rPr lang="en-US" sz="2900" dirty="0">
                <a:latin typeface="Maiandra GD" panose="020E0502030308020204" pitchFamily="34" charset="0"/>
              </a:rPr>
              <a:t>to take active steps to prosecute or finalize a clients matter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900" dirty="0">
                <a:latin typeface="Maiandra GD" panose="020E0502030308020204" pitchFamily="34" charset="0"/>
              </a:rPr>
              <a:t>Fails to attend to court when required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900" dirty="0">
                <a:latin typeface="Maiandra GD" panose="020E0502030308020204" pitchFamily="34" charset="0"/>
              </a:rPr>
              <a:t>Conflict interest</a:t>
            </a:r>
          </a:p>
          <a:p>
            <a:pPr marL="0" indent="0">
              <a:buNone/>
            </a:pPr>
            <a:endParaRPr lang="en-US" sz="2900" dirty="0">
              <a:solidFill>
                <a:schemeClr val="accent2">
                  <a:lumMod val="75000"/>
                </a:schemeClr>
              </a:solidFill>
              <a:latin typeface="Maiandra GD" panose="020E0502030308020204" pitchFamily="34" charset="0"/>
            </a:endParaRPr>
          </a:p>
          <a:p>
            <a:pPr marL="0" indent="0">
              <a:buNone/>
            </a:pPr>
            <a:r>
              <a:rPr lang="en-US" sz="2900" b="1" u="sng" dirty="0">
                <a:solidFill>
                  <a:schemeClr val="accent2">
                    <a:lumMod val="75000"/>
                  </a:schemeClr>
                </a:solidFill>
                <a:latin typeface="Maiandra GD" panose="020E0502030308020204" pitchFamily="34" charset="0"/>
              </a:rPr>
              <a:t>NB</a:t>
            </a:r>
            <a:r>
              <a:rPr lang="en-US" sz="2900" b="1" dirty="0">
                <a:solidFill>
                  <a:schemeClr val="accent2">
                    <a:lumMod val="75000"/>
                  </a:schemeClr>
                </a:solidFill>
                <a:latin typeface="Maiandra GD" panose="020E050203030802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en-US" sz="2900" b="1" dirty="0">
                <a:solidFill>
                  <a:schemeClr val="accent2">
                    <a:lumMod val="75000"/>
                  </a:schemeClr>
                </a:solidFill>
                <a:latin typeface="Maiandra GD" panose="020E0502030308020204" pitchFamily="34" charset="0"/>
              </a:rPr>
              <a:t>Where any of the grounds discussed above is the reason for the termination of the </a:t>
            </a:r>
            <a:r>
              <a:rPr lang="en-US" sz="2900" b="1" dirty="0" smtClean="0">
                <a:solidFill>
                  <a:schemeClr val="accent2">
                    <a:lumMod val="75000"/>
                  </a:schemeClr>
                </a:solidFill>
                <a:latin typeface="Maiandra GD" panose="020E0502030308020204" pitchFamily="34" charset="0"/>
              </a:rPr>
              <a:t>advocate/client </a:t>
            </a:r>
            <a:r>
              <a:rPr lang="en-US" sz="2900" b="1" dirty="0">
                <a:solidFill>
                  <a:schemeClr val="accent2">
                    <a:lumMod val="75000"/>
                  </a:schemeClr>
                </a:solidFill>
                <a:latin typeface="Maiandra GD" panose="020E0502030308020204" pitchFamily="34" charset="0"/>
              </a:rPr>
              <a:t>relationship report the matter to the Advocate Complaints Commission.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Maiandra GD" panose="020E0502030308020204" pitchFamily="34" charset="0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-23445"/>
            <a:ext cx="3505200" cy="131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3678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0"/>
            <a:ext cx="3886200" cy="34094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409406"/>
            <a:ext cx="4191000" cy="34485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991115"/>
            <a:ext cx="1784032" cy="17782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84" y="3886200"/>
            <a:ext cx="1784032" cy="177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93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514600" y="457200"/>
            <a:ext cx="3810000" cy="762000"/>
          </a:xfrm>
        </p:spPr>
        <p:txBody>
          <a:bodyPr/>
          <a:lstStyle/>
          <a:p>
            <a:pPr eaLnBrk="1" hangingPunct="1"/>
            <a:r>
              <a:rPr lang="en-GB" altLang="en-US" sz="6000" b="1" dirty="0">
                <a:ln>
                  <a:noFill/>
                </a:ln>
                <a:latin typeface="Maiandra GD" pitchFamily="34" charset="0"/>
              </a:rPr>
              <a:t>Agenda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90599" y="1447800"/>
            <a:ext cx="8001001" cy="5105400"/>
          </a:xfrm>
        </p:spPr>
        <p:txBody>
          <a:bodyPr rtlCol="0" anchor="t">
            <a:normAutofit/>
          </a:bodyPr>
          <a:lstStyle/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Maiandra GD" panose="020E0502030308020204" pitchFamily="34" charset="0"/>
              </a:rPr>
              <a:t>Definition of an advocate 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Maiandra GD" panose="020E0502030308020204" pitchFamily="34" charset="0"/>
              </a:rPr>
              <a:t>Qualifications for practice as an advocate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Maiandra GD" panose="020E0502030308020204" pitchFamily="34" charset="0"/>
              </a:rPr>
              <a:t>Advocate vs lawyer distinguished.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Maiandra GD" panose="020E0502030308020204" pitchFamily="34" charset="0"/>
              </a:rPr>
              <a:t>Establishing an advocates practice status 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Maiandra GD" panose="020E0502030308020204" pitchFamily="34" charset="0"/>
              </a:rPr>
              <a:t> 10 points to consider when appointing an advocate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Maiandra GD" panose="020E0502030308020204" pitchFamily="34" charset="0"/>
              </a:rPr>
              <a:t>Duties </a:t>
            </a:r>
            <a:r>
              <a:rPr lang="en-US" dirty="0" smtClean="0">
                <a:latin typeface="Maiandra GD" panose="020E0502030308020204" pitchFamily="34" charset="0"/>
              </a:rPr>
              <a:t>and responsibilities of a client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Maiandra GD" panose="020E0502030308020204" pitchFamily="34" charset="0"/>
              </a:rPr>
              <a:t>Termination of an advocate-client relationship 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Maiandra GD" panose="020E0502030308020204" pitchFamily="34" charset="0"/>
              </a:rPr>
              <a:t>Q &amp; A</a:t>
            </a:r>
            <a:endParaRPr lang="en-GB" dirty="0" smtClean="0">
              <a:latin typeface="Maiandra GD" panose="020E0502030308020204" pitchFamily="34" charset="0"/>
            </a:endParaRPr>
          </a:p>
          <a:p>
            <a:pPr marL="0" indent="0" algn="just" eaLnBrk="1" fontAlgn="auto" hangingPunct="1">
              <a:buClr>
                <a:schemeClr val="accent1">
                  <a:lumMod val="75000"/>
                </a:schemeClr>
              </a:buClr>
              <a:buNone/>
              <a:defRPr/>
            </a:pPr>
            <a:endParaRPr lang="en-GB" dirty="0" smtClean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GB" dirty="0" smtClean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GB" dirty="0" smtClean="0">
              <a:latin typeface="Maiandra GD" panose="020E0502030308020204" pitchFamily="34" charset="0"/>
            </a:endParaRP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GB" dirty="0" smtClean="0">
              <a:latin typeface="Maiandra GD" panose="020E0502030308020204" pitchFamily="34" charset="0"/>
            </a:endParaRPr>
          </a:p>
          <a:p>
            <a:pPr marL="0" indent="0" algn="just" eaLnBrk="1" fontAlgn="auto" hangingPunct="1">
              <a:buClr>
                <a:schemeClr val="accent1">
                  <a:lumMod val="75000"/>
                </a:schemeClr>
              </a:buClr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marL="0" indent="0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-23446"/>
            <a:ext cx="7239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1211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467600" cy="1981200"/>
          </a:xfrm>
        </p:spPr>
        <p:txBody>
          <a:bodyPr/>
          <a:lstStyle/>
          <a:p>
            <a:r>
              <a:rPr lang="en-US" sz="6000" b="1" dirty="0" smtClean="0">
                <a:latin typeface="Maiandra GD" panose="020E0502030308020204" pitchFamily="34" charset="0"/>
              </a:rPr>
              <a:t/>
            </a:r>
            <a:br>
              <a:rPr lang="en-US" sz="6000" b="1" dirty="0" smtClean="0">
                <a:latin typeface="Maiandra GD" panose="020E0502030308020204" pitchFamily="34" charset="0"/>
              </a:rPr>
            </a:br>
            <a:r>
              <a:rPr lang="en-US" sz="6000" b="1" dirty="0" smtClean="0">
                <a:latin typeface="Maiandra GD" panose="020E0502030308020204" pitchFamily="34" charset="0"/>
              </a:rPr>
              <a:t/>
            </a:r>
            <a:br>
              <a:rPr lang="en-US" sz="6000" b="1" dirty="0" smtClean="0">
                <a:latin typeface="Maiandra GD" panose="020E0502030308020204" pitchFamily="34" charset="0"/>
              </a:rPr>
            </a:br>
            <a:r>
              <a:rPr lang="en-US" sz="6000" b="1" dirty="0" smtClean="0">
                <a:latin typeface="Maiandra GD" panose="020E0502030308020204" pitchFamily="34" charset="0"/>
              </a:rPr>
              <a:t/>
            </a:r>
            <a:br>
              <a:rPr lang="en-US" sz="6000" b="1" dirty="0" smtClean="0">
                <a:latin typeface="Maiandra GD" panose="020E0502030308020204" pitchFamily="34" charset="0"/>
              </a:rPr>
            </a:br>
            <a:r>
              <a:rPr lang="en-US" sz="4400" b="1" dirty="0" smtClean="0">
                <a:latin typeface="Maiandra GD" panose="020E0502030308020204" pitchFamily="34" charset="0"/>
              </a:rPr>
              <a:t>Definition, Qualification and confirmation of the status of  an advocate </a:t>
            </a:r>
            <a:r>
              <a:rPr lang="en-US" sz="4400" b="1" dirty="0">
                <a:latin typeface="Maiandra GD" panose="020E0502030308020204" pitchFamily="34" charset="0"/>
              </a:rPr>
              <a:t/>
            </a:r>
            <a:br>
              <a:rPr lang="en-US" sz="4400" b="1" dirty="0">
                <a:latin typeface="Maiandra GD" panose="020E0502030308020204" pitchFamily="34" charset="0"/>
              </a:rPr>
            </a:br>
            <a:r>
              <a:rPr lang="en-US" sz="3600" b="1" dirty="0" smtClean="0">
                <a:latin typeface="Maiandra GD" panose="020E0502030308020204" pitchFamily="34" charset="0"/>
              </a:rPr>
              <a:t/>
            </a:r>
            <a:br>
              <a:rPr lang="en-US" sz="3600" b="1" dirty="0" smtClean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/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sz="3600" b="1" dirty="0" smtClean="0">
                <a:latin typeface="Maiandra GD" panose="020E0502030308020204" pitchFamily="34" charset="0"/>
              </a:rPr>
              <a:t/>
            </a:r>
            <a:br>
              <a:rPr lang="en-US" sz="3600" b="1" dirty="0" smtClean="0">
                <a:latin typeface="Maiandra GD" panose="020E0502030308020204" pitchFamily="34" charset="0"/>
              </a:rPr>
            </a:br>
            <a:r>
              <a:rPr lang="en-US" sz="3600" b="1" dirty="0">
                <a:latin typeface="Maiandra GD" panose="020E0502030308020204" pitchFamily="34" charset="0"/>
              </a:rPr>
              <a:t/>
            </a:r>
            <a:br>
              <a:rPr lang="en-US" sz="3600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 Presented </a:t>
            </a:r>
            <a:r>
              <a:rPr lang="en-US" b="1" dirty="0" smtClean="0">
                <a:latin typeface="Maiandra GD" panose="020E0502030308020204" pitchFamily="34" charset="0"/>
              </a:rPr>
              <a:t>by: Mariam Adam</a:t>
            </a:r>
            <a:br>
              <a:rPr lang="en-US" b="1" dirty="0" smtClean="0">
                <a:latin typeface="Maiandra GD" panose="020E0502030308020204" pitchFamily="34" charset="0"/>
              </a:rPr>
            </a:br>
            <a:r>
              <a:rPr lang="en-US" b="1" dirty="0" smtClean="0">
                <a:latin typeface="Maiandra GD" panose="020E0502030308020204" pitchFamily="34" charset="0"/>
              </a:rPr>
              <a:t>               Principal State Counsel</a:t>
            </a:r>
            <a:endParaRPr lang="en-US" b="1" dirty="0"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7144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52400"/>
            <a:ext cx="5181601" cy="990600"/>
          </a:xfrm>
        </p:spPr>
        <p:txBody>
          <a:bodyPr/>
          <a:lstStyle/>
          <a:p>
            <a:r>
              <a:rPr lang="en-US" b="1" dirty="0">
                <a:latin typeface="Maiandra GD" panose="020E0502030308020204" pitchFamily="34" charset="0"/>
              </a:rPr>
              <a:t>Who is an </a:t>
            </a:r>
            <a:r>
              <a:rPr lang="en-US" b="1" dirty="0" smtClean="0">
                <a:latin typeface="Maiandra GD" panose="020E0502030308020204" pitchFamily="34" charset="0"/>
              </a:rPr>
              <a:t>Advocate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2" y="1219200"/>
            <a:ext cx="5266268" cy="48164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b="1" dirty="0" smtClean="0">
              <a:latin typeface="Maiandra GD" panose="020E0502030308020204" pitchFamily="34" charset="0"/>
            </a:endParaRPr>
          </a:p>
          <a:p>
            <a:r>
              <a:rPr lang="en-US" sz="1700" b="1" dirty="0" smtClean="0">
                <a:latin typeface="Maiandra GD" panose="020E0502030308020204" pitchFamily="34" charset="0"/>
              </a:rPr>
              <a:t>An </a:t>
            </a:r>
            <a:r>
              <a:rPr lang="en-US" sz="1700" b="1" dirty="0">
                <a:latin typeface="Maiandra GD" panose="020E0502030308020204" pitchFamily="34" charset="0"/>
              </a:rPr>
              <a:t>“advocate” </a:t>
            </a:r>
            <a:r>
              <a:rPr lang="en-US" sz="1700" dirty="0" smtClean="0">
                <a:latin typeface="Maiandra GD" panose="020E0502030308020204" pitchFamily="34" charset="0"/>
              </a:rPr>
              <a:t>is any </a:t>
            </a:r>
            <a:r>
              <a:rPr lang="en-US" sz="1700" dirty="0">
                <a:latin typeface="Maiandra GD" panose="020E0502030308020204" pitchFamily="34" charset="0"/>
              </a:rPr>
              <a:t>person whose name is duly entered upon the Roll of Advocates or upon the Roll of Advocates having the rank of Senior Counsel. ( Section 2</a:t>
            </a:r>
            <a:r>
              <a:rPr lang="en-US" sz="1700" dirty="0" smtClean="0">
                <a:latin typeface="Maiandra GD" panose="020E0502030308020204" pitchFamily="34" charset="0"/>
              </a:rPr>
              <a:t>)</a:t>
            </a:r>
          </a:p>
          <a:p>
            <a:pPr marL="0" indent="0">
              <a:buNone/>
            </a:pPr>
            <a:endParaRPr lang="en-US" sz="1700" dirty="0" smtClean="0">
              <a:latin typeface="Maiandra GD" panose="020E0502030308020204" pitchFamily="34" charset="0"/>
            </a:endParaRPr>
          </a:p>
          <a:p>
            <a:pPr marL="0" indent="0" algn="just">
              <a:buNone/>
            </a:pPr>
            <a:r>
              <a:rPr lang="en-US" sz="1700" dirty="0">
                <a:latin typeface="Maiandra GD" panose="020E0502030308020204" pitchFamily="34" charset="0"/>
              </a:rPr>
              <a:t>An advocate also includes</a:t>
            </a:r>
            <a:r>
              <a:rPr lang="en-US" sz="1700" dirty="0" smtClean="0">
                <a:latin typeface="Maiandra GD" panose="020E0502030308020204" pitchFamily="34" charset="0"/>
              </a:rPr>
              <a:t>:-</a:t>
            </a:r>
          </a:p>
          <a:p>
            <a:pPr marL="0" indent="0" algn="just">
              <a:buNone/>
            </a:pPr>
            <a:endParaRPr lang="en-US" sz="1700" dirty="0">
              <a:latin typeface="Maiandra GD" panose="020E0502030308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700" dirty="0">
                <a:latin typeface="Maiandra GD" panose="020E0502030308020204" pitchFamily="34" charset="0"/>
              </a:rPr>
              <a:t>Officer in the office of the Attorney-General or the office of the Director of Public Prosecutions</a:t>
            </a:r>
            <a:r>
              <a:rPr lang="en-US" sz="1700" dirty="0" smtClean="0">
                <a:latin typeface="Maiandra GD" panose="020E0502030308020204" pitchFamily="34" charset="0"/>
              </a:rPr>
              <a:t>;</a:t>
            </a:r>
          </a:p>
          <a:p>
            <a:pPr marL="0" indent="0">
              <a:buNone/>
            </a:pPr>
            <a:endParaRPr lang="en-US" sz="1700" dirty="0">
              <a:latin typeface="Maiandra GD" panose="020E0502030308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700" dirty="0">
                <a:latin typeface="Maiandra GD" panose="020E0502030308020204" pitchFamily="34" charset="0"/>
              </a:rPr>
              <a:t>The Principal Registrar of Titles and any Registrar of </a:t>
            </a:r>
            <a:r>
              <a:rPr lang="en-US" sz="1700" dirty="0" smtClean="0">
                <a:latin typeface="Maiandra GD" panose="020E0502030308020204" pitchFamily="34" charset="0"/>
              </a:rPr>
              <a:t>Titles</a:t>
            </a:r>
          </a:p>
          <a:p>
            <a:pPr marL="0" indent="0">
              <a:buNone/>
            </a:pPr>
            <a:endParaRPr lang="en-US" sz="1700" dirty="0">
              <a:latin typeface="Maiandra GD" panose="020E0502030308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700" dirty="0" smtClean="0">
                <a:latin typeface="Maiandra GD" panose="020E0502030308020204" pitchFamily="34" charset="0"/>
              </a:rPr>
              <a:t>Such </a:t>
            </a:r>
            <a:r>
              <a:rPr lang="en-US" sz="1700" dirty="0">
                <a:latin typeface="Maiandra GD" panose="020E0502030308020204" pitchFamily="34" charset="0"/>
              </a:rPr>
              <a:t>other person, being a public officer or an officer in a public corporation, as the Attorney-General may, by notice in the </a:t>
            </a:r>
            <a:r>
              <a:rPr lang="en-US" sz="1700" i="1" dirty="0">
                <a:latin typeface="Maiandra GD" panose="020E0502030308020204" pitchFamily="34" charset="0"/>
              </a:rPr>
              <a:t>Gazette, specify</a:t>
            </a:r>
            <a:r>
              <a:rPr lang="en-US" sz="1700" dirty="0">
                <a:latin typeface="Maiandra GD" panose="020E0502030308020204" pitchFamily="34" charset="0"/>
              </a:rPr>
              <a:t> ( Section 10)</a:t>
            </a:r>
          </a:p>
          <a:p>
            <a:endParaRPr lang="en-US" sz="1700" dirty="0">
              <a:latin typeface="Maiandra GD" panose="020E0502030308020204" pitchFamily="34" charset="0"/>
            </a:endParaRPr>
          </a:p>
          <a:p>
            <a:endParaRPr lang="en-US" dirty="0"/>
          </a:p>
        </p:txBody>
      </p:sp>
      <p:pic>
        <p:nvPicPr>
          <p:cNvPr id="5" name="Content Placeholder 4" descr="Gag's space: Advocate symbol / logo / image | Lawyer logo, Good lawyers,  Divorce lawyers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2895600" cy="44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0"/>
            <a:ext cx="1981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62190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447799"/>
          </a:xfrm>
        </p:spPr>
        <p:txBody>
          <a:bodyPr/>
          <a:lstStyle/>
          <a:p>
            <a:r>
              <a:rPr lang="en-US" b="1" dirty="0" smtClean="0">
                <a:latin typeface="Maiandra GD" panose="020E0502030308020204" pitchFamily="34" charset="0"/>
              </a:rPr>
              <a:t>Qualifications for practice </a:t>
            </a:r>
            <a:br>
              <a:rPr lang="en-US" b="1" dirty="0" smtClean="0">
                <a:latin typeface="Maiandra GD" panose="020E0502030308020204" pitchFamily="34" charset="0"/>
              </a:rPr>
            </a:br>
            <a:r>
              <a:rPr lang="en-US" b="1" dirty="0" smtClean="0">
                <a:latin typeface="Maiandra GD" panose="020E0502030308020204" pitchFamily="34" charset="0"/>
              </a:rPr>
              <a:t>(Section 9)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246000"/>
              </p:ext>
            </p:extLst>
          </p:nvPr>
        </p:nvGraphicFramePr>
        <p:xfrm>
          <a:off x="982133" y="2667000"/>
          <a:ext cx="7704667" cy="333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18397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447799"/>
          </a:xfrm>
        </p:spPr>
        <p:txBody>
          <a:bodyPr/>
          <a:lstStyle/>
          <a:p>
            <a:r>
              <a:rPr lang="en-US" b="1" dirty="0" smtClean="0">
                <a:latin typeface="Maiandra GD" panose="020E0502030308020204" pitchFamily="34" charset="0"/>
              </a:rPr>
              <a:t>Advocate  vs  Lawyer Distinguished</a:t>
            </a:r>
            <a:endParaRPr lang="en-US" b="1" dirty="0">
              <a:latin typeface="Maiandra GD" panose="020E0502030308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6483065"/>
              </p:ext>
            </p:extLst>
          </p:nvPr>
        </p:nvGraphicFramePr>
        <p:xfrm>
          <a:off x="762000" y="2057399"/>
          <a:ext cx="8229600" cy="3886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Advocate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Lawyer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443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 A person whose name is duly  entered upon the Roll</a:t>
                      </a:r>
                      <a:r>
                        <a:rPr lang="en-US" baseline="0" dirty="0" smtClean="0">
                          <a:latin typeface="Maiandra GD" panose="020E0502030308020204" pitchFamily="34" charset="0"/>
                        </a:rPr>
                        <a:t> of Advocate or having the rank of Senior Counsel 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 A lawyer is a person who is studying the law degree or who possesses</a:t>
                      </a:r>
                      <a:r>
                        <a:rPr lang="en-US" baseline="0" dirty="0" smtClean="0">
                          <a:latin typeface="Maiandra GD" panose="020E0502030308020204" pitchFamily="34" charset="0"/>
                        </a:rPr>
                        <a:t> a law </a:t>
                      </a:r>
                    </a:p>
                    <a:p>
                      <a:r>
                        <a:rPr lang="en-US" baseline="0" dirty="0" smtClean="0">
                          <a:latin typeface="Maiandra GD" panose="020E0502030308020204" pitchFamily="34" charset="0"/>
                        </a:rPr>
                        <a:t>degree.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01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Can represent</a:t>
                      </a:r>
                      <a:r>
                        <a:rPr lang="en-US" baseline="0" dirty="0" smtClean="0">
                          <a:latin typeface="Maiandra GD" panose="020E0502030308020204" pitchFamily="34" charset="0"/>
                        </a:rPr>
                        <a:t> clients in court rooms  and plead on their behalf .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 Cannot represent a client in Courtrooms.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 Admitted to the Bar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 Not eligible to be admitted</a:t>
                      </a:r>
                      <a:r>
                        <a:rPr lang="en-US" baseline="0" dirty="0" smtClean="0">
                          <a:latin typeface="Maiandra GD" panose="020E0502030308020204" pitchFamily="34" charset="0"/>
                        </a:rPr>
                        <a:t> to the bar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01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 Can draw and file Court Documents/Pleadings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Maiandra GD" panose="020E0502030308020204" pitchFamily="34" charset="0"/>
                        </a:rPr>
                        <a:t>Cannot draw and file court documents/Pleadings</a:t>
                      </a:r>
                      <a:endParaRPr lang="en-US" dirty="0">
                        <a:latin typeface="Maiandra GD" panose="020E0502030308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16098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1" y="609600"/>
            <a:ext cx="8153400" cy="1371600"/>
          </a:xfrm>
        </p:spPr>
        <p:txBody>
          <a:bodyPr/>
          <a:lstStyle/>
          <a:p>
            <a:r>
              <a:rPr lang="en-US" b="1" dirty="0" smtClean="0">
                <a:latin typeface="Maiandra GD" panose="020E0502030308020204" pitchFamily="34" charset="0"/>
              </a:rPr>
              <a:t>Establishing an Advocate’s practice status</a:t>
            </a:r>
            <a:endParaRPr lang="en-US" b="1" dirty="0">
              <a:latin typeface="Maiandra GD" panose="020E0502030308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981200"/>
            <a:ext cx="7704667" cy="4018616"/>
          </a:xfrm>
        </p:spPr>
        <p:txBody>
          <a:bodyPr/>
          <a:lstStyle/>
          <a:p>
            <a:pPr marL="0" indent="0" algn="just">
              <a:buNone/>
            </a:pPr>
            <a:endParaRPr lang="en-US" dirty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Maiandra GD" panose="020E0502030308020204" pitchFamily="34" charset="0"/>
              </a:rPr>
              <a:t>The </a:t>
            </a:r>
            <a:r>
              <a:rPr lang="en-US" dirty="0">
                <a:latin typeface="Maiandra GD" panose="020E0502030308020204" pitchFamily="34" charset="0"/>
              </a:rPr>
              <a:t>Law Society of Kenya is the premier bar association for all advocates in Kenya.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Maiandra GD" panose="020E0502030308020204" pitchFamily="34" charset="0"/>
              </a:rPr>
              <a:t>The Current membership of the Society exceeds </a:t>
            </a:r>
            <a:r>
              <a:rPr lang="en-US" dirty="0" smtClean="0">
                <a:latin typeface="Maiandra GD" panose="020E0502030308020204" pitchFamily="34" charset="0"/>
              </a:rPr>
              <a:t>Nineteen </a:t>
            </a:r>
            <a:r>
              <a:rPr lang="en-US" dirty="0">
                <a:latin typeface="Maiandra GD" panose="020E0502030308020204" pitchFamily="34" charset="0"/>
              </a:rPr>
              <a:t>Thousand (</a:t>
            </a:r>
            <a:r>
              <a:rPr lang="en-US" dirty="0" smtClean="0">
                <a:latin typeface="Maiandra GD" panose="020E0502030308020204" pitchFamily="34" charset="0"/>
              </a:rPr>
              <a:t>19,000).</a:t>
            </a:r>
            <a:endParaRPr lang="en-US" dirty="0">
              <a:latin typeface="Maiandra GD" panose="020E0502030308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Maiandra GD" panose="020E0502030308020204" pitchFamily="34" charset="0"/>
              </a:rPr>
              <a:t>A person seeking the services of an advocate can confirm the advocate’s status  at the Law Society of Kenya (LSK) website </a:t>
            </a:r>
            <a:r>
              <a:rPr lang="en-US" u="sng" dirty="0">
                <a:latin typeface="Maiandra GD" panose="020E0502030308020204" pitchFamily="34" charset="0"/>
                <a:hlinkClick r:id="rId2"/>
              </a:rPr>
              <a:t>https://online.lsk.or.ke</a:t>
            </a:r>
            <a:r>
              <a:rPr lang="en-US" u="sng" dirty="0">
                <a:latin typeface="Maiandra GD" panose="020E0502030308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Maiandra GD" panose="020E0502030308020204" pitchFamily="34" charset="0"/>
              </a:rPr>
              <a:t>The advocates practice status can be ; Active, Inactive, Struck off, Suspended, Unknown or deceased.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1034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1322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4" y="685801"/>
            <a:ext cx="7514035" cy="5754189"/>
          </a:xfrm>
        </p:spPr>
        <p:txBody>
          <a:bodyPr>
            <a:normAutofit/>
          </a:bodyPr>
          <a:lstStyle/>
          <a:p>
            <a:r>
              <a:rPr lang="en-US" sz="5300" b="1" dirty="0" smtClean="0">
                <a:latin typeface="Maiandra GD" panose="020E0502030308020204" pitchFamily="34" charset="0"/>
              </a:rPr>
              <a:t>Appointing An Advocate </a:t>
            </a:r>
            <a:r>
              <a:rPr lang="en-US" sz="6000" b="1" dirty="0">
                <a:latin typeface="Maiandra GD" panose="020E0502030308020204" pitchFamily="34" charset="0"/>
              </a:rPr>
              <a:t/>
            </a:r>
            <a:br>
              <a:rPr lang="en-US" sz="6000" b="1" dirty="0">
                <a:latin typeface="Maiandra GD" panose="020E0502030308020204" pitchFamily="34" charset="0"/>
              </a:rPr>
            </a:br>
            <a:r>
              <a:rPr lang="en-US" sz="6000" b="1" dirty="0" smtClean="0">
                <a:latin typeface="Maiandra GD" panose="020E0502030308020204" pitchFamily="34" charset="0"/>
              </a:rPr>
              <a:t/>
            </a:r>
            <a:br>
              <a:rPr lang="en-US" sz="6000" b="1" dirty="0" smtClean="0">
                <a:latin typeface="Maiandra GD" panose="020E0502030308020204" pitchFamily="34" charset="0"/>
              </a:rPr>
            </a:br>
            <a:r>
              <a:rPr lang="en-US" sz="3200" b="1" dirty="0" smtClean="0">
                <a:latin typeface="Maiandra GD" panose="020E0502030308020204" pitchFamily="34" charset="0"/>
              </a:rPr>
              <a:t>Presented by: George </a:t>
            </a:r>
            <a:r>
              <a:rPr lang="en-US" sz="3200" b="1" dirty="0" err="1" smtClean="0">
                <a:latin typeface="Maiandra GD" panose="020E0502030308020204" pitchFamily="34" charset="0"/>
              </a:rPr>
              <a:t>Nyakundi</a:t>
            </a:r>
            <a:r>
              <a:rPr lang="en-US" sz="3200" b="1" dirty="0" smtClean="0">
                <a:latin typeface="Maiandra GD" panose="020E0502030308020204" pitchFamily="34" charset="0"/>
              </a:rPr>
              <a:t/>
            </a:r>
            <a:br>
              <a:rPr lang="en-US" sz="3200" b="1" dirty="0" smtClean="0">
                <a:latin typeface="Maiandra GD" panose="020E0502030308020204" pitchFamily="34" charset="0"/>
              </a:rPr>
            </a:br>
            <a:r>
              <a:rPr lang="en-US" sz="3200" b="1" dirty="0" smtClean="0">
                <a:latin typeface="Maiandra GD" panose="020E0502030308020204" pitchFamily="34" charset="0"/>
              </a:rPr>
              <a:t>							Commission Secretary</a:t>
            </a:r>
            <a:r>
              <a:rPr lang="en-US" sz="3200" dirty="0" smtClean="0">
                <a:latin typeface="Maiandra GD" panose="020E0502030308020204" pitchFamily="34" charset="0"/>
              </a:rPr>
              <a:t/>
            </a:r>
            <a:br>
              <a:rPr lang="en-US" sz="3200" dirty="0" smtClean="0">
                <a:latin typeface="Maiandra GD" panose="020E0502030308020204" pitchFamily="34" charset="0"/>
              </a:rPr>
            </a:br>
            <a:r>
              <a:rPr lang="en-US" dirty="0" smtClean="0">
                <a:latin typeface="Maiandra GD" panose="020E0502030308020204" pitchFamily="34" charset="0"/>
              </a:rPr>
              <a:t/>
            </a:r>
            <a:br>
              <a:rPr lang="en-US" dirty="0" smtClean="0">
                <a:latin typeface="Maiandra GD" panose="020E0502030308020204" pitchFamily="34" charset="0"/>
              </a:rPr>
            </a:br>
            <a:endParaRPr lang="en-US" dirty="0"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220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9180</TotalTime>
  <Words>1164</Words>
  <Application>Microsoft Office PowerPoint</Application>
  <PresentationFormat>On-screen Show (4:3)</PresentationFormat>
  <Paragraphs>129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Corbel</vt:lpstr>
      <vt:lpstr>Maiandra GD</vt:lpstr>
      <vt:lpstr>Times New Roman</vt:lpstr>
      <vt:lpstr>Wingdings</vt:lpstr>
      <vt:lpstr>Parallax</vt:lpstr>
      <vt:lpstr>          ADVOCATES COMPLAINTS COMMISSION  (ACC)  Appointing An Advocate: What You Need To Know  2nd Webinar Series Presentation  Date: 4.06.2021  </vt:lpstr>
      <vt:lpstr>Agenda</vt:lpstr>
      <vt:lpstr>   Definition, Qualification and confirmation of the status of  an advocate       Presented by: Mariam Adam                Principal State Counsel</vt:lpstr>
      <vt:lpstr>Who is an Advocate</vt:lpstr>
      <vt:lpstr>Qualifications for practice  (Section 9)</vt:lpstr>
      <vt:lpstr>Advocate  vs  Lawyer Distinguished</vt:lpstr>
      <vt:lpstr>Establishing an Advocate’s practice status</vt:lpstr>
      <vt:lpstr>PowerPoint Presentation</vt:lpstr>
      <vt:lpstr>Appointing An Advocate   Presented by: George Nyakundi        Commission Secretary  </vt:lpstr>
      <vt:lpstr>10 Points To Consider When Appointing An Advocate </vt:lpstr>
      <vt:lpstr>PowerPoint Presentation</vt:lpstr>
      <vt:lpstr>4)    </vt:lpstr>
      <vt:lpstr>5) References on the Advocate</vt:lpstr>
      <vt:lpstr>6) Region/Locality   </vt:lpstr>
      <vt:lpstr>8) Size of the Law Firm</vt:lpstr>
      <vt:lpstr> 10) Availability  </vt:lpstr>
      <vt:lpstr>PowerPoint Presentation</vt:lpstr>
      <vt:lpstr>Termination of An Advocate-Client Relationship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</dc:creator>
  <cp:lastModifiedBy>Peter Gwaro</cp:lastModifiedBy>
  <cp:revision>650</cp:revision>
  <cp:lastPrinted>2021-05-13T10:26:19Z</cp:lastPrinted>
  <dcterms:created xsi:type="dcterms:W3CDTF">2008-08-05T18:07:28Z</dcterms:created>
  <dcterms:modified xsi:type="dcterms:W3CDTF">2024-08-05T06:51:45Z</dcterms:modified>
</cp:coreProperties>
</file>